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78775" y="4142129"/>
            <a:ext cx="3852869" cy="595060"/>
            <a:chOff x="0" y="0"/>
            <a:chExt cx="2168051" cy="196671"/>
          </a:xfrm>
        </p:grpSpPr>
        <p:sp>
          <p:nvSpPr>
            <p:cNvPr id="4" name="Freeform 4"/>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rgbClr val="F8F5FF"/>
            </a:solidFill>
            <a:ln w="9525" cap="sq">
              <a:solidFill>
                <a:srgbClr val="231076"/>
              </a:solidFill>
              <a:miter/>
            </a:ln>
          </p:spPr>
          <p:txBody>
            <a:bodyPr/>
            <a:lstStyle/>
            <a:p>
              <a:endParaRPr lang="en-US" sz="900"/>
            </a:p>
          </p:txBody>
        </p:sp>
        <p:sp>
          <p:nvSpPr>
            <p:cNvPr id="5" name="TextBox 5"/>
            <p:cNvSpPr txBox="1"/>
            <p:nvPr/>
          </p:nvSpPr>
          <p:spPr>
            <a:xfrm>
              <a:off x="0" y="-19050"/>
              <a:ext cx="812800" cy="831850"/>
            </a:xfrm>
            <a:prstGeom prst="rect">
              <a:avLst/>
            </a:prstGeom>
          </p:spPr>
          <p:txBody>
            <a:bodyPr lIns="17280" tIns="17280" rIns="17280" bIns="17280" rtlCol="0" anchor="ctr"/>
            <a:lstStyle/>
            <a:p>
              <a:pPr algn="ctr">
                <a:lnSpc>
                  <a:spcPts val="581"/>
                </a:lnSpc>
              </a:pPr>
              <a:endParaRPr sz="900"/>
            </a:p>
          </p:txBody>
        </p:sp>
      </p:grpSp>
      <p:sp>
        <p:nvSpPr>
          <p:cNvPr id="6" name="Freeform 6"/>
          <p:cNvSpPr/>
          <p:nvPr/>
        </p:nvSpPr>
        <p:spPr>
          <a:xfrm>
            <a:off x="4433894" y="-30475"/>
            <a:ext cx="4537790" cy="6182527"/>
          </a:xfrm>
          <a:custGeom>
            <a:avLst/>
            <a:gdLst/>
            <a:ahLst/>
            <a:cxnLst/>
            <a:rect l="l" t="t" r="r" b="b"/>
            <a:pathLst>
              <a:path w="9075579" h="12365054">
                <a:moveTo>
                  <a:pt x="0" y="0"/>
                </a:moveTo>
                <a:lnTo>
                  <a:pt x="9075579" y="0"/>
                </a:lnTo>
                <a:lnTo>
                  <a:pt x="9075579" y="12365054"/>
                </a:lnTo>
                <a:lnTo>
                  <a:pt x="0" y="12365054"/>
                </a:lnTo>
                <a:lnTo>
                  <a:pt x="0" y="0"/>
                </a:lnTo>
                <a:close/>
              </a:path>
            </a:pathLst>
          </a:custGeom>
          <a:blipFill>
            <a:blip r:embed="rId2"/>
            <a:stretch>
              <a:fillRect/>
            </a:stretch>
          </a:blipFill>
        </p:spPr>
        <p:txBody>
          <a:bodyPr/>
          <a:lstStyle/>
          <a:p>
            <a:endParaRPr lang="en-US" sz="900"/>
          </a:p>
        </p:txBody>
      </p:sp>
      <p:sp>
        <p:nvSpPr>
          <p:cNvPr id="7" name="TextBox 7"/>
          <p:cNvSpPr txBox="1"/>
          <p:nvPr/>
        </p:nvSpPr>
        <p:spPr>
          <a:xfrm>
            <a:off x="145901" y="3228129"/>
            <a:ext cx="4150353" cy="323678"/>
          </a:xfrm>
          <a:prstGeom prst="rect">
            <a:avLst/>
          </a:prstGeom>
        </p:spPr>
        <p:txBody>
          <a:bodyPr wrap="square" lIns="0" tIns="0" rIns="0" bIns="0" rtlCol="0" anchor="t">
            <a:spAutoFit/>
          </a:bodyPr>
          <a:lstStyle/>
          <a:p>
            <a:pPr algn="ctr">
              <a:lnSpc>
                <a:spcPts val="2140"/>
              </a:lnSpc>
            </a:pPr>
            <a:r>
              <a:rPr lang="en-US" sz="3600" b="1" dirty="0">
                <a:solidFill>
                  <a:srgbClr val="FF0000"/>
                </a:solidFill>
              </a:rPr>
              <a:t>Work of Enzymes</a:t>
            </a:r>
            <a:endParaRPr lang="en-US" sz="3600" spc="24" dirty="0">
              <a:solidFill>
                <a:srgbClr val="0E0340"/>
              </a:solidFill>
              <a:latin typeface="Anton"/>
            </a:endParaRPr>
          </a:p>
        </p:txBody>
      </p:sp>
      <p:grpSp>
        <p:nvGrpSpPr>
          <p:cNvPr id="8" name="Group 8"/>
          <p:cNvGrpSpPr/>
          <p:nvPr/>
        </p:nvGrpSpPr>
        <p:grpSpPr>
          <a:xfrm>
            <a:off x="425915" y="4763795"/>
            <a:ext cx="3076427" cy="1543053"/>
            <a:chOff x="-35121" y="-136368"/>
            <a:chExt cx="1620505" cy="812800"/>
          </a:xfrm>
        </p:grpSpPr>
        <p:sp>
          <p:nvSpPr>
            <p:cNvPr id="9" name="Freeform 9"/>
            <p:cNvSpPr/>
            <p:nvPr/>
          </p:nvSpPr>
          <p:spPr>
            <a:xfrm>
              <a:off x="0" y="0"/>
              <a:ext cx="1585384" cy="194984"/>
            </a:xfrm>
            <a:custGeom>
              <a:avLst/>
              <a:gdLst/>
              <a:ahLst/>
              <a:cxnLst/>
              <a:rect l="l" t="t" r="r" b="b"/>
              <a:pathLst>
                <a:path w="1585384" h="194984">
                  <a:moveTo>
                    <a:pt x="0" y="0"/>
                  </a:moveTo>
                  <a:lnTo>
                    <a:pt x="1585384" y="0"/>
                  </a:lnTo>
                  <a:lnTo>
                    <a:pt x="1585384" y="194984"/>
                  </a:lnTo>
                  <a:lnTo>
                    <a:pt x="0" y="194984"/>
                  </a:lnTo>
                  <a:close/>
                </a:path>
              </a:pathLst>
            </a:custGeom>
            <a:solidFill>
              <a:srgbClr val="FBFBF9"/>
            </a:solidFill>
          </p:spPr>
          <p:txBody>
            <a:bodyPr/>
            <a:lstStyle/>
            <a:p>
              <a:endParaRPr lang="en-US" sz="900"/>
            </a:p>
          </p:txBody>
        </p:sp>
        <p:sp>
          <p:nvSpPr>
            <p:cNvPr id="10" name="TextBox 10"/>
            <p:cNvSpPr txBox="1"/>
            <p:nvPr/>
          </p:nvSpPr>
          <p:spPr>
            <a:xfrm>
              <a:off x="-35121" y="-136368"/>
              <a:ext cx="1530272" cy="812800"/>
            </a:xfrm>
            <a:prstGeom prst="rect">
              <a:avLst/>
            </a:prstGeom>
          </p:spPr>
          <p:txBody>
            <a:bodyPr lIns="82550" tIns="82550" rIns="82550" bIns="82550" rtlCol="0" anchor="ctr"/>
            <a:lstStyle/>
            <a:p>
              <a:pPr algn="ctr">
                <a:lnSpc>
                  <a:spcPts val="1298"/>
                </a:lnSpc>
              </a:pPr>
              <a:r>
                <a:rPr lang="en-US" sz="1600" b="1" dirty="0" err="1">
                  <a:latin typeface="TT Chocolates Bold"/>
                </a:rPr>
                <a:t>Prof.Dr</a:t>
              </a:r>
              <a:r>
                <a:rPr lang="en-US" sz="1600" b="1" dirty="0">
                  <a:latin typeface="TT Chocolates Bold"/>
                </a:rPr>
                <a:t>. Saad S. Mahdi Al-Amara</a:t>
              </a:r>
            </a:p>
          </p:txBody>
        </p:sp>
      </p:grpSp>
      <p:sp>
        <p:nvSpPr>
          <p:cNvPr id="11" name="TextBox 11"/>
          <p:cNvSpPr txBox="1"/>
          <p:nvPr/>
        </p:nvSpPr>
        <p:spPr>
          <a:xfrm>
            <a:off x="1090140" y="958596"/>
            <a:ext cx="3634260" cy="172420"/>
          </a:xfrm>
          <a:prstGeom prst="rect">
            <a:avLst/>
          </a:prstGeom>
        </p:spPr>
        <p:txBody>
          <a:bodyPr wrap="square" lIns="0" tIns="0" rIns="0" bIns="0" rtlCol="0" anchor="t">
            <a:spAutoFit/>
          </a:bodyPr>
          <a:lstStyle/>
          <a:p>
            <a:pPr>
              <a:lnSpc>
                <a:spcPts val="1298"/>
              </a:lnSpc>
            </a:pPr>
            <a:r>
              <a:rPr lang="en-US" sz="1400" b="1" dirty="0">
                <a:solidFill>
                  <a:srgbClr val="231076"/>
                </a:solidFill>
                <a:latin typeface="TT Chocolates Bold"/>
              </a:rPr>
              <a:t>UNIVERSITY OF BASRAH / COLLEGE OF SCIENCE  </a:t>
            </a:r>
          </a:p>
        </p:txBody>
      </p:sp>
      <p:sp>
        <p:nvSpPr>
          <p:cNvPr id="12" name="TextBox 12"/>
          <p:cNvSpPr txBox="1"/>
          <p:nvPr/>
        </p:nvSpPr>
        <p:spPr>
          <a:xfrm>
            <a:off x="514350" y="2451906"/>
            <a:ext cx="4486101" cy="176330"/>
          </a:xfrm>
          <a:prstGeom prst="rect">
            <a:avLst/>
          </a:prstGeom>
        </p:spPr>
        <p:txBody>
          <a:bodyPr lIns="0" tIns="0" rIns="0" bIns="0" rtlCol="0" anchor="t">
            <a:spAutoFit/>
          </a:bodyPr>
          <a:lstStyle/>
          <a:p>
            <a:pPr>
              <a:lnSpc>
                <a:spcPts val="1200"/>
              </a:lnSpc>
            </a:pPr>
            <a:r>
              <a:rPr lang="en-US" b="1" dirty="0">
                <a:solidFill>
                  <a:srgbClr val="0E0340"/>
                </a:solidFill>
                <a:latin typeface="TT Chocolates Ultra-Bold"/>
              </a:rPr>
              <a:t>LECTURE PhD 5</a:t>
            </a:r>
          </a:p>
        </p:txBody>
      </p:sp>
      <p:sp>
        <p:nvSpPr>
          <p:cNvPr id="13" name="TextBox 13"/>
          <p:cNvSpPr txBox="1"/>
          <p:nvPr/>
        </p:nvSpPr>
        <p:spPr>
          <a:xfrm>
            <a:off x="631977" y="4340752"/>
            <a:ext cx="3690142" cy="224420"/>
          </a:xfrm>
          <a:prstGeom prst="rect">
            <a:avLst/>
          </a:prstGeom>
        </p:spPr>
        <p:txBody>
          <a:bodyPr lIns="0" tIns="0" rIns="0" bIns="0" rtlCol="0" anchor="t">
            <a:spAutoFit/>
          </a:bodyPr>
          <a:lstStyle/>
          <a:p>
            <a:pPr>
              <a:lnSpc>
                <a:spcPts val="1723"/>
              </a:lnSpc>
            </a:pPr>
            <a:r>
              <a:rPr lang="en-US" b="1" dirty="0">
                <a:solidFill>
                  <a:srgbClr val="0E0340"/>
                </a:solidFill>
                <a:latin typeface="TT Chocolates"/>
              </a:rPr>
              <a:t>Department of Biology</a:t>
            </a:r>
          </a:p>
        </p:txBody>
      </p:sp>
      <p:pic>
        <p:nvPicPr>
          <p:cNvPr id="1026" name="Picture 25" descr="شعار الكلية">
            <a:extLst>
              <a:ext uri="{FF2B5EF4-FFF2-40B4-BE49-F238E27FC236}">
                <a16:creationId xmlns:a16="http://schemas.microsoft.com/office/drawing/2014/main" id="{B3DE5048-8FD3-6CD1-655D-E37CD07832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770" y="653685"/>
            <a:ext cx="688496" cy="6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E418E5DB-3FFC-1C0A-9307-3EB7FDDE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71" y="653685"/>
            <a:ext cx="593329" cy="73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1219200" y="533400"/>
            <a:ext cx="6477000" cy="4276725"/>
          </a:xfrm>
          <a:prstGeom prst="rect">
            <a:avLst/>
          </a:prstGeom>
          <a:noFill/>
          <a:ln w="9525">
            <a:noFill/>
            <a:miter lim="800000"/>
            <a:headEnd/>
            <a:tailEnd/>
          </a:ln>
          <a:effectLst/>
        </p:spPr>
      </p:pic>
      <p:sp>
        <p:nvSpPr>
          <p:cNvPr id="5" name="Rectangle 4"/>
          <p:cNvSpPr/>
          <p:nvPr/>
        </p:nvSpPr>
        <p:spPr>
          <a:xfrm>
            <a:off x="381000" y="5181600"/>
            <a:ext cx="8153400" cy="646331"/>
          </a:xfrm>
          <a:prstGeom prst="rect">
            <a:avLst/>
          </a:prstGeom>
        </p:spPr>
        <p:txBody>
          <a:bodyPr wrap="square">
            <a:spAutoFit/>
          </a:bodyPr>
          <a:lstStyle/>
          <a:p>
            <a:r>
              <a:rPr lang="en-US" b="1" dirty="0"/>
              <a:t>Figure 2.7 Examples of enzyme-catalyzed synthesis and hydrolysis reactions.</a:t>
            </a:r>
            <a:r>
              <a:rPr lang="en-US" dirty="0"/>
              <a:t> </a:t>
            </a:r>
            <a:br>
              <a:rPr lang="en-US" dirty="0"/>
            </a:br>
            <a:endParaRPr lang="en-US" dirty="0"/>
          </a:p>
        </p:txBody>
      </p:sp>
      <p:sp>
        <p:nvSpPr>
          <p:cNvPr id="4" name="Freeform 2">
            <a:extLst>
              <a:ext uri="{FF2B5EF4-FFF2-40B4-BE49-F238E27FC236}">
                <a16:creationId xmlns:a16="http://schemas.microsoft.com/office/drawing/2014/main" id="{8691CE36-0EF6-415B-BB9C-0E7F8C99FAA7}"/>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BAD41DD8-0F90-48D9-B589-64078B48B077}"/>
              </a:ext>
            </a:extLst>
          </p:cNvPr>
          <p:cNvSpPr/>
          <p:nvPr/>
        </p:nvSpPr>
        <p:spPr>
          <a:xfrm>
            <a:off x="-9525" y="565875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4600621" y="108351"/>
            <a:ext cx="4052771" cy="5521712"/>
          </a:xfrm>
          <a:custGeom>
            <a:avLst/>
            <a:gdLst/>
            <a:ahLst/>
            <a:cxnLst/>
            <a:rect l="l" t="t" r="r" b="b"/>
            <a:pathLst>
              <a:path w="8105541" h="11043424">
                <a:moveTo>
                  <a:pt x="8105541" y="0"/>
                </a:moveTo>
                <a:lnTo>
                  <a:pt x="0" y="0"/>
                </a:lnTo>
                <a:lnTo>
                  <a:pt x="0" y="11043424"/>
                </a:lnTo>
                <a:lnTo>
                  <a:pt x="8105541" y="11043424"/>
                </a:lnTo>
                <a:lnTo>
                  <a:pt x="8105541" y="0"/>
                </a:lnTo>
                <a:close/>
              </a:path>
            </a:pathLst>
          </a:custGeom>
          <a:blipFill>
            <a:blip r:embed="rId2"/>
            <a:stretch>
              <a:fillRect/>
            </a:stretch>
          </a:blipFill>
        </p:spPr>
        <p:txBody>
          <a:bodyPr/>
          <a:lstStyle/>
          <a:p>
            <a:endParaRPr lang="en-US" sz="900"/>
          </a:p>
        </p:txBody>
      </p:sp>
      <p:sp>
        <p:nvSpPr>
          <p:cNvPr id="3" name="TextBox 3"/>
          <p:cNvSpPr txBox="1"/>
          <p:nvPr/>
        </p:nvSpPr>
        <p:spPr>
          <a:xfrm>
            <a:off x="644506" y="3432783"/>
            <a:ext cx="3708464" cy="819199"/>
          </a:xfrm>
          <a:prstGeom prst="rect">
            <a:avLst/>
          </a:prstGeom>
        </p:spPr>
        <p:txBody>
          <a:bodyPr lIns="0" tIns="0" rIns="0" bIns="0" rtlCol="0" anchor="t">
            <a:spAutoFit/>
          </a:bodyPr>
          <a:lstStyle/>
          <a:p>
            <a:pPr>
              <a:lnSpc>
                <a:spcPts val="6338"/>
              </a:lnSpc>
            </a:pPr>
            <a:r>
              <a:rPr lang="en-US" sz="6338" spc="70">
                <a:solidFill>
                  <a:srgbClr val="231076"/>
                </a:solidFill>
                <a:latin typeface="Anton"/>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610600" cy="5632311"/>
          </a:xfrm>
          <a:prstGeom prst="rect">
            <a:avLst/>
          </a:prstGeom>
        </p:spPr>
        <p:txBody>
          <a:bodyPr wrap="square">
            <a:spAutoFit/>
          </a:bodyPr>
          <a:lstStyle/>
          <a:p>
            <a:r>
              <a:rPr lang="en-US" b="1" dirty="0">
                <a:solidFill>
                  <a:srgbClr val="FF0000"/>
                </a:solidFill>
              </a:rPr>
              <a:t>Cofactors: Supporting the Work of Enzymes</a:t>
            </a:r>
          </a:p>
          <a:p>
            <a:endParaRPr lang="en-US" b="1" dirty="0">
              <a:solidFill>
                <a:srgbClr val="FF0000"/>
              </a:solidFill>
            </a:endParaRPr>
          </a:p>
          <a:p>
            <a:pPr algn="just">
              <a:buFont typeface="Wingdings" pitchFamily="2" charset="2"/>
              <a:buChar char="v"/>
            </a:pPr>
            <a:r>
              <a:rPr lang="en-US" b="1" dirty="0">
                <a:solidFill>
                  <a:srgbClr val="C00000"/>
                </a:solidFill>
              </a:rPr>
              <a:t>You learned </a:t>
            </a:r>
            <a:r>
              <a:rPr lang="en-US" b="1" dirty="0"/>
              <a:t>that microorganisms require specific metal ions called </a:t>
            </a:r>
            <a:r>
              <a:rPr lang="en-US" b="1" dirty="0">
                <a:solidFill>
                  <a:srgbClr val="FF0000"/>
                </a:solidFill>
              </a:rPr>
              <a:t>trace elements </a:t>
            </a:r>
            <a:r>
              <a:rPr lang="en-US" b="1" dirty="0"/>
              <a:t>and certain </a:t>
            </a:r>
            <a:r>
              <a:rPr lang="en-US" b="1" dirty="0">
                <a:solidFill>
                  <a:srgbClr val="00B050"/>
                </a:solidFill>
              </a:rPr>
              <a:t>organic growth factors</a:t>
            </a:r>
            <a:r>
              <a:rPr lang="en-US" b="1" dirty="0"/>
              <a:t>. In many cases, the need for these substances arises from their roles as </a:t>
            </a:r>
            <a:r>
              <a:rPr lang="en-US" b="1" dirty="0">
                <a:solidFill>
                  <a:srgbClr val="0070C0"/>
                </a:solidFill>
              </a:rPr>
              <a:t>cofactors</a:t>
            </a:r>
            <a:r>
              <a:rPr lang="en-US" b="1" dirty="0"/>
              <a:t> for enzymes.</a:t>
            </a:r>
          </a:p>
          <a:p>
            <a:pPr algn="just"/>
            <a:br>
              <a:rPr lang="en-US" b="1" dirty="0"/>
            </a:br>
            <a:r>
              <a:rPr lang="en-US" b="1" dirty="0"/>
              <a:t>The metallic cofactors, including </a:t>
            </a:r>
            <a:r>
              <a:rPr lang="en-US" b="1" dirty="0">
                <a:solidFill>
                  <a:srgbClr val="C00000"/>
                </a:solidFill>
              </a:rPr>
              <a:t>iron</a:t>
            </a:r>
            <a:r>
              <a:rPr lang="en-US" b="1" dirty="0"/>
              <a:t>, </a:t>
            </a:r>
            <a:r>
              <a:rPr lang="en-US" b="1" dirty="0">
                <a:solidFill>
                  <a:srgbClr val="00B050"/>
                </a:solidFill>
              </a:rPr>
              <a:t>copper</a:t>
            </a:r>
            <a:r>
              <a:rPr lang="en-US" b="1" dirty="0"/>
              <a:t>, </a:t>
            </a:r>
            <a:r>
              <a:rPr lang="en-US" b="1" dirty="0">
                <a:solidFill>
                  <a:srgbClr val="00B0F0"/>
                </a:solidFill>
              </a:rPr>
              <a:t>magnesium</a:t>
            </a:r>
            <a:r>
              <a:rPr lang="en-US" b="1" dirty="0"/>
              <a:t>, </a:t>
            </a:r>
            <a:r>
              <a:rPr lang="en-US" b="1" dirty="0">
                <a:solidFill>
                  <a:srgbClr val="7030A0"/>
                </a:solidFill>
              </a:rPr>
              <a:t>manganese</a:t>
            </a:r>
            <a:r>
              <a:rPr lang="en-US" b="1" dirty="0"/>
              <a:t>, </a:t>
            </a:r>
            <a:r>
              <a:rPr lang="en-US" b="1" dirty="0">
                <a:solidFill>
                  <a:srgbClr val="FF0000"/>
                </a:solidFill>
              </a:rPr>
              <a:t>zinc</a:t>
            </a:r>
            <a:r>
              <a:rPr lang="en-US" b="1" dirty="0"/>
              <a:t>, </a:t>
            </a:r>
            <a:r>
              <a:rPr lang="en-US" b="1" dirty="0">
                <a:solidFill>
                  <a:srgbClr val="0070C0"/>
                </a:solidFill>
              </a:rPr>
              <a:t>cobalt</a:t>
            </a:r>
            <a:r>
              <a:rPr lang="en-US" b="1" dirty="0"/>
              <a:t>, </a:t>
            </a:r>
            <a:r>
              <a:rPr lang="en-US" b="1" dirty="0">
                <a:solidFill>
                  <a:srgbClr val="FF0000"/>
                </a:solidFill>
              </a:rPr>
              <a:t>selenium</a:t>
            </a:r>
            <a:r>
              <a:rPr lang="en-US" b="1" dirty="0"/>
              <a:t>, and many others, participate in precise functions between the enzyme</a:t>
            </a:r>
            <a:br>
              <a:rPr lang="en-US" b="1" dirty="0"/>
            </a:br>
            <a:r>
              <a:rPr lang="en-US" b="1" dirty="0"/>
              <a:t>and its substrate. </a:t>
            </a:r>
          </a:p>
          <a:p>
            <a:pPr algn="just"/>
            <a:endParaRPr lang="en-US" b="1" dirty="0"/>
          </a:p>
          <a:p>
            <a:pPr algn="just"/>
            <a:r>
              <a:rPr lang="en-US" b="1" dirty="0"/>
              <a:t>In general, metals activate enzymes , help bring the active site and substrate close together, and participate directly in chemical reactions with the </a:t>
            </a:r>
            <a:r>
              <a:rPr lang="en-US" b="1" dirty="0" err="1">
                <a:solidFill>
                  <a:srgbClr val="FF0000"/>
                </a:solidFill>
              </a:rPr>
              <a:t>enzymesubstrate</a:t>
            </a:r>
            <a:r>
              <a:rPr lang="en-US" b="1" dirty="0">
                <a:solidFill>
                  <a:srgbClr val="FF0000"/>
                </a:solidFill>
              </a:rPr>
              <a:t> complex</a:t>
            </a:r>
            <a:r>
              <a:rPr lang="en-US" b="1" dirty="0"/>
              <a:t>.</a:t>
            </a:r>
          </a:p>
          <a:p>
            <a:pPr algn="just"/>
            <a:br>
              <a:rPr lang="en-US" b="1" dirty="0"/>
            </a:br>
            <a:r>
              <a:rPr lang="en-US" b="1" dirty="0">
                <a:solidFill>
                  <a:srgbClr val="00B050"/>
                </a:solidFill>
              </a:rPr>
              <a:t>Coenzymes</a:t>
            </a:r>
            <a:r>
              <a:rPr lang="en-US" b="1" dirty="0"/>
              <a:t> are a type of cofactor. They are organic compounds that work in conjunction with an apoenzyme to perform a necessary alteration of a substrate. </a:t>
            </a:r>
          </a:p>
          <a:p>
            <a:pPr algn="just"/>
            <a:endParaRPr lang="en-US" b="1" dirty="0"/>
          </a:p>
          <a:p>
            <a:pPr algn="just"/>
            <a:r>
              <a:rPr lang="en-US" b="1" dirty="0"/>
              <a:t>The  general function of a coenzyme is to remove a chemical group from one substrate molecule and add it to another substrate, thereby serving as a </a:t>
            </a:r>
            <a:r>
              <a:rPr lang="en-US" b="1" dirty="0">
                <a:solidFill>
                  <a:srgbClr val="00B050"/>
                </a:solidFill>
              </a:rPr>
              <a:t>transient carrier </a:t>
            </a:r>
            <a:r>
              <a:rPr lang="en-US" b="1" dirty="0"/>
              <a:t>of this</a:t>
            </a:r>
            <a:br>
              <a:rPr lang="en-US" b="1" dirty="0"/>
            </a:br>
            <a:r>
              <a:rPr lang="en-US" b="1" dirty="0"/>
              <a:t>group. </a:t>
            </a:r>
            <a:endParaRPr lang="en-US" dirty="0"/>
          </a:p>
        </p:txBody>
      </p:sp>
      <p:sp>
        <p:nvSpPr>
          <p:cNvPr id="5" name="Freeform 2">
            <a:extLst>
              <a:ext uri="{FF2B5EF4-FFF2-40B4-BE49-F238E27FC236}">
                <a16:creationId xmlns:a16="http://schemas.microsoft.com/office/drawing/2014/main" id="{58A9AA6F-56CF-42DC-999E-A37A13673182}"/>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6" name="Freeform 3">
            <a:extLst>
              <a:ext uri="{FF2B5EF4-FFF2-40B4-BE49-F238E27FC236}">
                <a16:creationId xmlns:a16="http://schemas.microsoft.com/office/drawing/2014/main" id="{DA2BD82E-E632-409E-A41C-DB7A77300E93}"/>
              </a:ext>
            </a:extLst>
          </p:cNvPr>
          <p:cNvSpPr/>
          <p:nvPr/>
        </p:nvSpPr>
        <p:spPr>
          <a:xfrm>
            <a:off x="8077200" y="5943600"/>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1"/>
            <a:ext cx="8763000" cy="6186309"/>
          </a:xfrm>
          <a:prstGeom prst="rect">
            <a:avLst/>
          </a:prstGeom>
        </p:spPr>
        <p:txBody>
          <a:bodyPr wrap="square">
            <a:spAutoFit/>
          </a:bodyPr>
          <a:lstStyle/>
          <a:p>
            <a:r>
              <a:rPr lang="en-US" b="1" dirty="0">
                <a:solidFill>
                  <a:srgbClr val="002060"/>
                </a:solidFill>
                <a:latin typeface="Arial" pitchFamily="34" charset="0"/>
                <a:cs typeface="Arial" pitchFamily="34" charset="0"/>
              </a:rPr>
              <a:t>Classification of Enzyme Functions</a:t>
            </a:r>
            <a:br>
              <a:rPr lang="en-US" b="1" dirty="0">
                <a:latin typeface="Arial" pitchFamily="34" charset="0"/>
                <a:cs typeface="Arial" pitchFamily="34" charset="0"/>
              </a:rPr>
            </a:br>
            <a:endParaRPr lang="en-US" b="1" dirty="0">
              <a:latin typeface="Arial" pitchFamily="34" charset="0"/>
              <a:cs typeface="Arial" pitchFamily="34" charset="0"/>
            </a:endParaRPr>
          </a:p>
          <a:p>
            <a:pPr algn="just">
              <a:buFont typeface="Wingdings" pitchFamily="2" charset="2"/>
              <a:buChar char="ü"/>
            </a:pPr>
            <a:r>
              <a:rPr lang="en-US" b="1" dirty="0">
                <a:latin typeface="Arial" pitchFamily="34" charset="0"/>
                <a:cs typeface="Arial" pitchFamily="34" charset="0"/>
              </a:rPr>
              <a:t>Enzymes are classified and named according to characteristics such as </a:t>
            </a:r>
            <a:r>
              <a:rPr lang="en-US" b="1" dirty="0">
                <a:solidFill>
                  <a:srgbClr val="00B050"/>
                </a:solidFill>
                <a:latin typeface="Arial" pitchFamily="34" charset="0"/>
                <a:cs typeface="Arial" pitchFamily="34" charset="0"/>
              </a:rPr>
              <a:t>site of action</a:t>
            </a:r>
            <a:r>
              <a:rPr lang="en-US" b="1" dirty="0">
                <a:latin typeface="Arial" pitchFamily="34" charset="0"/>
                <a:cs typeface="Arial" pitchFamily="34" charset="0"/>
              </a:rPr>
              <a:t>, </a:t>
            </a:r>
            <a:r>
              <a:rPr lang="en-US" b="1" dirty="0">
                <a:solidFill>
                  <a:schemeClr val="accent2">
                    <a:lumMod val="50000"/>
                  </a:schemeClr>
                </a:solidFill>
                <a:latin typeface="Arial" pitchFamily="34" charset="0"/>
                <a:cs typeface="Arial" pitchFamily="34" charset="0"/>
              </a:rPr>
              <a:t>type of action</a:t>
            </a:r>
            <a:r>
              <a:rPr lang="en-US" b="1" dirty="0">
                <a:latin typeface="Arial" pitchFamily="34" charset="0"/>
                <a:cs typeface="Arial" pitchFamily="34" charset="0"/>
              </a:rPr>
              <a:t>, and </a:t>
            </a:r>
            <a:r>
              <a:rPr lang="en-US" b="1" dirty="0">
                <a:solidFill>
                  <a:srgbClr val="FF0000"/>
                </a:solidFill>
                <a:latin typeface="Arial" pitchFamily="34" charset="0"/>
                <a:cs typeface="Arial" pitchFamily="34" charset="0"/>
              </a:rPr>
              <a:t>substrate </a:t>
            </a:r>
            <a:r>
              <a:rPr lang="en-US" b="1" dirty="0">
                <a:solidFill>
                  <a:schemeClr val="tx1">
                    <a:lumMod val="95000"/>
                    <a:lumOff val="5000"/>
                  </a:schemeClr>
                </a:solidFill>
                <a:latin typeface="Arial" pitchFamily="34" charset="0"/>
                <a:cs typeface="Arial" pitchFamily="34" charset="0"/>
              </a:rPr>
              <a:t>, </a:t>
            </a:r>
            <a:r>
              <a:rPr lang="en-US" b="1" dirty="0">
                <a:latin typeface="Arial" pitchFamily="34" charset="0"/>
                <a:cs typeface="Arial" pitchFamily="34" charset="0"/>
              </a:rPr>
              <a:t>Most metabolic reactions require separate and unique enzymes.</a:t>
            </a:r>
          </a:p>
          <a:p>
            <a:pPr algn="just"/>
            <a:endParaRPr lang="en-US" b="1" dirty="0">
              <a:latin typeface="Arial" pitchFamily="34" charset="0"/>
              <a:cs typeface="Arial" pitchFamily="34" charset="0"/>
            </a:endParaRPr>
          </a:p>
          <a:p>
            <a:pPr algn="just">
              <a:buFont typeface="Wingdings" pitchFamily="2" charset="2"/>
              <a:buChar char="ü"/>
            </a:pPr>
            <a:r>
              <a:rPr lang="en-US" b="1" dirty="0">
                <a:latin typeface="Arial" pitchFamily="34" charset="0"/>
                <a:cs typeface="Arial" pitchFamily="34" charset="0"/>
              </a:rPr>
              <a:t>A standardized system of nomenclature and classification , in general, an enzyme name is composed of two parts: a prefix or stem word derived from a certain characteristic , usually the substrate acted upon or the type of reaction catalyzed, or both , followed by the ending </a:t>
            </a:r>
            <a:r>
              <a:rPr lang="en-US" b="1" i="1" dirty="0">
                <a:latin typeface="Arial" pitchFamily="34" charset="0"/>
                <a:cs typeface="Arial" pitchFamily="34" charset="0"/>
              </a:rPr>
              <a:t>-</a:t>
            </a:r>
            <a:r>
              <a:rPr lang="en-US" b="1" i="1" dirty="0" err="1">
                <a:solidFill>
                  <a:srgbClr val="00B050"/>
                </a:solidFill>
                <a:latin typeface="Arial" pitchFamily="34" charset="0"/>
                <a:cs typeface="Arial" pitchFamily="34" charset="0"/>
              </a:rPr>
              <a:t>ase</a:t>
            </a:r>
            <a:r>
              <a:rPr lang="en-US" b="1" i="1" dirty="0">
                <a:latin typeface="Arial" pitchFamily="34" charset="0"/>
                <a:cs typeface="Arial" pitchFamily="34" charset="0"/>
              </a:rPr>
              <a:t>.</a:t>
            </a:r>
          </a:p>
          <a:p>
            <a:pPr algn="just">
              <a:buFont typeface="Wingdings" pitchFamily="2" charset="2"/>
              <a:buChar char="ü"/>
            </a:pPr>
            <a:endParaRPr lang="en-US" b="1" i="1" dirty="0">
              <a:latin typeface="Arial" pitchFamily="34" charset="0"/>
              <a:cs typeface="Arial" pitchFamily="34" charset="0"/>
            </a:endParaRPr>
          </a:p>
          <a:p>
            <a:pPr algn="just">
              <a:buFont typeface="Wingdings" pitchFamily="2" charset="2"/>
              <a:buChar char="ü"/>
            </a:pPr>
            <a:r>
              <a:rPr lang="en-US" b="1" dirty="0">
                <a:latin typeface="Arial" pitchFamily="34" charset="0"/>
                <a:cs typeface="Arial" pitchFamily="34" charset="0"/>
              </a:rPr>
              <a:t>The system classifies the enzyme in one of these six </a:t>
            </a:r>
            <a:r>
              <a:rPr lang="en-US" b="1" dirty="0" err="1">
                <a:latin typeface="Arial" pitchFamily="34" charset="0"/>
                <a:cs typeface="Arial" pitchFamily="34" charset="0"/>
              </a:rPr>
              <a:t>classes,on</a:t>
            </a:r>
            <a:r>
              <a:rPr lang="en-US" b="1" dirty="0">
                <a:latin typeface="Arial" pitchFamily="34" charset="0"/>
                <a:cs typeface="Arial" pitchFamily="34" charset="0"/>
              </a:rPr>
              <a:t> the basis of its general biochemical action:</a:t>
            </a:r>
          </a:p>
          <a:p>
            <a:pPr algn="just"/>
            <a:endParaRPr lang="en-US" b="1" dirty="0">
              <a:latin typeface="Arial" pitchFamily="34" charset="0"/>
              <a:cs typeface="Arial" pitchFamily="34" charset="0"/>
            </a:endParaRPr>
          </a:p>
          <a:p>
            <a:pPr marL="342900" indent="-342900" algn="just">
              <a:buAutoNum type="arabicPeriod"/>
            </a:pPr>
            <a:r>
              <a:rPr lang="en-US" b="1" i="1" dirty="0" err="1">
                <a:solidFill>
                  <a:srgbClr val="00B050"/>
                </a:solidFill>
                <a:latin typeface="Arial" pitchFamily="34" charset="0"/>
                <a:cs typeface="Arial" pitchFamily="34" charset="0"/>
              </a:rPr>
              <a:t>Oxidoreductases</a:t>
            </a:r>
            <a:r>
              <a:rPr lang="en-US" b="1" i="1" dirty="0">
                <a:latin typeface="Arial" pitchFamily="34" charset="0"/>
                <a:cs typeface="Arial" pitchFamily="34" charset="0"/>
              </a:rPr>
              <a:t> </a:t>
            </a:r>
            <a:r>
              <a:rPr lang="en-US" b="1" dirty="0">
                <a:latin typeface="Arial" pitchFamily="34" charset="0"/>
                <a:cs typeface="Arial" pitchFamily="34" charset="0"/>
              </a:rPr>
              <a:t>transfer electrons from one substrate to another, and </a:t>
            </a:r>
            <a:r>
              <a:rPr lang="en-US" b="1" i="1" dirty="0" err="1">
                <a:latin typeface="Arial" pitchFamily="34" charset="0"/>
                <a:cs typeface="Arial" pitchFamily="34" charset="0"/>
              </a:rPr>
              <a:t>dehydrogenases</a:t>
            </a:r>
            <a:r>
              <a:rPr lang="en-US" b="1" i="1" dirty="0">
                <a:latin typeface="Arial" pitchFamily="34" charset="0"/>
                <a:cs typeface="Arial" pitchFamily="34" charset="0"/>
              </a:rPr>
              <a:t> </a:t>
            </a:r>
            <a:r>
              <a:rPr lang="en-US" b="1" dirty="0">
                <a:latin typeface="Arial" pitchFamily="34" charset="0"/>
                <a:cs typeface="Arial" pitchFamily="34" charset="0"/>
              </a:rPr>
              <a:t>transfer a hydrogen from one compound to another.</a:t>
            </a:r>
          </a:p>
          <a:p>
            <a:pPr algn="just"/>
            <a:br>
              <a:rPr lang="en-US" b="1" dirty="0">
                <a:latin typeface="Arial" pitchFamily="34" charset="0"/>
                <a:cs typeface="Arial" pitchFamily="34" charset="0"/>
              </a:rPr>
            </a:br>
            <a:r>
              <a:rPr lang="en-US" b="1" dirty="0">
                <a:solidFill>
                  <a:srgbClr val="FF0000"/>
                </a:solidFill>
                <a:latin typeface="Arial" pitchFamily="34" charset="0"/>
                <a:cs typeface="Arial" pitchFamily="34" charset="0"/>
              </a:rPr>
              <a:t>2. </a:t>
            </a:r>
            <a:r>
              <a:rPr lang="en-US" b="1" i="1" dirty="0" err="1">
                <a:solidFill>
                  <a:srgbClr val="FF0000"/>
                </a:solidFill>
                <a:latin typeface="Arial" pitchFamily="34" charset="0"/>
                <a:cs typeface="Arial" pitchFamily="34" charset="0"/>
              </a:rPr>
              <a:t>Transferases</a:t>
            </a:r>
            <a:r>
              <a:rPr lang="en-US" b="1" i="1" dirty="0">
                <a:solidFill>
                  <a:srgbClr val="FF0000"/>
                </a:solidFill>
                <a:latin typeface="Arial" pitchFamily="34" charset="0"/>
                <a:cs typeface="Arial" pitchFamily="34" charset="0"/>
              </a:rPr>
              <a:t> </a:t>
            </a:r>
            <a:r>
              <a:rPr lang="en-US" b="1" dirty="0">
                <a:latin typeface="Arial" pitchFamily="34" charset="0"/>
                <a:cs typeface="Arial" pitchFamily="34" charset="0"/>
              </a:rPr>
              <a:t>transfer functional groups from one substrate to another.</a:t>
            </a:r>
          </a:p>
          <a:p>
            <a:pPr algn="just"/>
            <a:br>
              <a:rPr lang="en-US" b="1" dirty="0">
                <a:latin typeface="Arial" pitchFamily="34" charset="0"/>
                <a:cs typeface="Arial" pitchFamily="34" charset="0"/>
              </a:rPr>
            </a:br>
            <a:r>
              <a:rPr lang="en-US" b="1" dirty="0">
                <a:solidFill>
                  <a:srgbClr val="00B0F0"/>
                </a:solidFill>
                <a:latin typeface="Arial" pitchFamily="34" charset="0"/>
                <a:cs typeface="Arial" pitchFamily="34" charset="0"/>
              </a:rPr>
              <a:t>3. </a:t>
            </a:r>
            <a:r>
              <a:rPr lang="en-US" b="1" i="1" dirty="0" err="1">
                <a:solidFill>
                  <a:srgbClr val="00B0F0"/>
                </a:solidFill>
                <a:latin typeface="Arial" pitchFamily="34" charset="0"/>
                <a:cs typeface="Arial" pitchFamily="34" charset="0"/>
              </a:rPr>
              <a:t>Hydrolases</a:t>
            </a:r>
            <a:r>
              <a:rPr lang="en-US" b="1" i="1" dirty="0">
                <a:latin typeface="Arial" pitchFamily="34" charset="0"/>
                <a:cs typeface="Arial" pitchFamily="34" charset="0"/>
              </a:rPr>
              <a:t> </a:t>
            </a:r>
            <a:r>
              <a:rPr lang="en-US" b="1" dirty="0">
                <a:latin typeface="Arial" pitchFamily="34" charset="0"/>
                <a:cs typeface="Arial" pitchFamily="34" charset="0"/>
              </a:rPr>
              <a:t>cleave bonds on molecules with the addition of water.</a:t>
            </a:r>
          </a:p>
          <a:p>
            <a:pPr algn="just"/>
            <a:br>
              <a:rPr lang="en-US" b="1" dirty="0">
                <a:latin typeface="Arial" pitchFamily="34" charset="0"/>
                <a:cs typeface="Arial" pitchFamily="34" charset="0"/>
              </a:rPr>
            </a:br>
            <a:r>
              <a:rPr lang="en-US" b="1" dirty="0">
                <a:solidFill>
                  <a:srgbClr val="7030A0"/>
                </a:solidFill>
                <a:latin typeface="Arial" pitchFamily="34" charset="0"/>
                <a:cs typeface="Arial" pitchFamily="34" charset="0"/>
              </a:rPr>
              <a:t>4. </a:t>
            </a:r>
            <a:r>
              <a:rPr lang="en-US" b="1" i="1" dirty="0" err="1">
                <a:solidFill>
                  <a:srgbClr val="7030A0"/>
                </a:solidFill>
                <a:latin typeface="Arial" pitchFamily="34" charset="0"/>
                <a:cs typeface="Arial" pitchFamily="34" charset="0"/>
              </a:rPr>
              <a:t>Lyases</a:t>
            </a:r>
            <a:r>
              <a:rPr lang="en-US" b="1" i="1" dirty="0">
                <a:solidFill>
                  <a:srgbClr val="7030A0"/>
                </a:solidFill>
                <a:latin typeface="Arial" pitchFamily="34" charset="0"/>
                <a:cs typeface="Arial" pitchFamily="34" charset="0"/>
              </a:rPr>
              <a:t> </a:t>
            </a:r>
            <a:r>
              <a:rPr lang="en-US" b="1" dirty="0">
                <a:latin typeface="Arial" pitchFamily="34" charset="0"/>
                <a:cs typeface="Arial" pitchFamily="34" charset="0"/>
              </a:rPr>
              <a:t>add groups to or remove groups from double-bonded substrates.</a:t>
            </a:r>
            <a:endParaRPr lang="en-US" dirty="0"/>
          </a:p>
        </p:txBody>
      </p:sp>
      <p:sp>
        <p:nvSpPr>
          <p:cNvPr id="3" name="Freeform 2">
            <a:extLst>
              <a:ext uri="{FF2B5EF4-FFF2-40B4-BE49-F238E27FC236}">
                <a16:creationId xmlns:a16="http://schemas.microsoft.com/office/drawing/2014/main" id="{F3C5F637-ACCE-455F-8A53-9BDF7E3819FB}"/>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04885"/>
            <a:ext cx="8763000" cy="5632311"/>
          </a:xfrm>
          <a:prstGeom prst="rect">
            <a:avLst/>
          </a:prstGeom>
        </p:spPr>
        <p:txBody>
          <a:bodyPr wrap="square">
            <a:spAutoFit/>
          </a:bodyPr>
          <a:lstStyle/>
          <a:p>
            <a:r>
              <a:rPr lang="en-US" b="1" dirty="0">
                <a:solidFill>
                  <a:srgbClr val="C00000"/>
                </a:solidFill>
              </a:rPr>
              <a:t>5. </a:t>
            </a:r>
            <a:r>
              <a:rPr lang="en-US" b="1" i="1" dirty="0" err="1">
                <a:solidFill>
                  <a:srgbClr val="C00000"/>
                </a:solidFill>
              </a:rPr>
              <a:t>Isomerases</a:t>
            </a:r>
            <a:r>
              <a:rPr lang="en-US" b="1" i="1" dirty="0">
                <a:solidFill>
                  <a:srgbClr val="C00000"/>
                </a:solidFill>
              </a:rPr>
              <a:t> </a:t>
            </a:r>
            <a:r>
              <a:rPr lang="en-US" b="1" dirty="0"/>
              <a:t>change a substrate into its isomeric form.</a:t>
            </a:r>
          </a:p>
          <a:p>
            <a:br>
              <a:rPr lang="en-US" b="1" dirty="0"/>
            </a:br>
            <a:r>
              <a:rPr lang="en-US" b="1" dirty="0">
                <a:solidFill>
                  <a:srgbClr val="00B0F0"/>
                </a:solidFill>
              </a:rPr>
              <a:t>6. </a:t>
            </a:r>
            <a:r>
              <a:rPr lang="en-US" b="1" i="1" dirty="0" err="1">
                <a:solidFill>
                  <a:srgbClr val="00B0F0"/>
                </a:solidFill>
              </a:rPr>
              <a:t>Ligases</a:t>
            </a:r>
            <a:r>
              <a:rPr lang="en-US" b="1" i="1" dirty="0">
                <a:solidFill>
                  <a:srgbClr val="00B0F0"/>
                </a:solidFill>
              </a:rPr>
              <a:t> </a:t>
            </a:r>
            <a:r>
              <a:rPr lang="en-US" b="1" dirty="0"/>
              <a:t>catalyze the formation of bonds with the input of ATP and the removal of water.</a:t>
            </a:r>
          </a:p>
          <a:p>
            <a:endParaRPr lang="en-US" b="1" dirty="0"/>
          </a:p>
          <a:p>
            <a:pPr algn="just">
              <a:buClr>
                <a:srgbClr val="00B050"/>
              </a:buClr>
              <a:buFont typeface="Wingdings" pitchFamily="2" charset="2"/>
              <a:buChar char="ü"/>
            </a:pPr>
            <a:r>
              <a:rPr lang="en-US" b="1" dirty="0"/>
              <a:t>Each enzyme is also assigned a common name that indicates the specific reaction it catalyses. With this system, an enzyme that digests a carbohydrate substrate is a </a:t>
            </a:r>
            <a:r>
              <a:rPr lang="en-US" b="1" i="1" dirty="0" err="1">
                <a:solidFill>
                  <a:srgbClr val="FF0000"/>
                </a:solidFill>
              </a:rPr>
              <a:t>carbohydrase</a:t>
            </a:r>
            <a:r>
              <a:rPr lang="en-US" b="1" i="1" dirty="0"/>
              <a:t>; </a:t>
            </a:r>
            <a:r>
              <a:rPr lang="en-US" b="1" dirty="0"/>
              <a:t>a </a:t>
            </a:r>
            <a:r>
              <a:rPr lang="en-US" b="1" dirty="0" err="1">
                <a:solidFill>
                  <a:srgbClr val="7030A0"/>
                </a:solidFill>
              </a:rPr>
              <a:t>specificcarbohydrase</a:t>
            </a:r>
            <a:r>
              <a:rPr lang="en-US" b="1" dirty="0"/>
              <a:t>, </a:t>
            </a:r>
            <a:r>
              <a:rPr lang="en-US" b="1" i="1" dirty="0">
                <a:solidFill>
                  <a:srgbClr val="00B050"/>
                </a:solidFill>
              </a:rPr>
              <a:t>amylase</a:t>
            </a:r>
            <a:r>
              <a:rPr lang="en-US" b="1" i="1" dirty="0"/>
              <a:t>, </a:t>
            </a:r>
            <a:r>
              <a:rPr lang="en-US" b="1" dirty="0"/>
              <a:t>acts on starch (</a:t>
            </a:r>
            <a:r>
              <a:rPr lang="en-US" b="1" dirty="0" err="1">
                <a:solidFill>
                  <a:srgbClr val="00B0F0"/>
                </a:solidFill>
              </a:rPr>
              <a:t>amylose</a:t>
            </a:r>
            <a:r>
              <a:rPr lang="en-US" b="1" dirty="0"/>
              <a:t> is a major component of starch).</a:t>
            </a:r>
          </a:p>
          <a:p>
            <a:endParaRPr lang="en-US" b="1" dirty="0"/>
          </a:p>
          <a:p>
            <a:pPr algn="just">
              <a:buClr>
                <a:srgbClr val="FF0000"/>
              </a:buClr>
              <a:buFont typeface="Wingdings" pitchFamily="2" charset="2"/>
              <a:buChar char="ü"/>
            </a:pPr>
            <a:r>
              <a:rPr lang="en-US" b="1" dirty="0"/>
              <a:t> The enzyme </a:t>
            </a:r>
            <a:r>
              <a:rPr lang="en-US" b="1" i="1" dirty="0"/>
              <a:t>maltase </a:t>
            </a:r>
            <a:r>
              <a:rPr lang="en-US" b="1" dirty="0"/>
              <a:t>digests the sugar maltose. An enzyme that hydrolyzes peptide bonds of a protein is a </a:t>
            </a:r>
            <a:r>
              <a:rPr lang="en-US" b="1" i="1" dirty="0" err="1">
                <a:solidFill>
                  <a:srgbClr val="FF0000"/>
                </a:solidFill>
              </a:rPr>
              <a:t>proteinase</a:t>
            </a:r>
            <a:r>
              <a:rPr lang="en-US" b="1" i="1" dirty="0"/>
              <a:t>, </a:t>
            </a:r>
            <a:r>
              <a:rPr lang="en-US" b="1" i="1" dirty="0">
                <a:solidFill>
                  <a:srgbClr val="7030A0"/>
                </a:solidFill>
              </a:rPr>
              <a:t>protease</a:t>
            </a:r>
            <a:r>
              <a:rPr lang="en-US" b="1" i="1" dirty="0"/>
              <a:t>, </a:t>
            </a:r>
            <a:r>
              <a:rPr lang="en-US" b="1" dirty="0"/>
              <a:t>or </a:t>
            </a:r>
            <a:r>
              <a:rPr lang="en-US" b="1" i="1" dirty="0">
                <a:solidFill>
                  <a:srgbClr val="00B050"/>
                </a:solidFill>
              </a:rPr>
              <a:t>peptidase</a:t>
            </a:r>
            <a:r>
              <a:rPr lang="en-US" b="1" i="1" dirty="0"/>
              <a:t>, </a:t>
            </a:r>
            <a:r>
              <a:rPr lang="en-US" b="1" dirty="0"/>
              <a:t>depending on the size of the protein substrate. </a:t>
            </a:r>
          </a:p>
          <a:p>
            <a:endParaRPr lang="en-US" b="1" dirty="0"/>
          </a:p>
          <a:p>
            <a:pPr>
              <a:buClr>
                <a:srgbClr val="002060"/>
              </a:buClr>
              <a:buFont typeface="Wingdings" pitchFamily="2" charset="2"/>
              <a:buChar char="ü"/>
            </a:pPr>
            <a:r>
              <a:rPr lang="en-US" b="1" dirty="0"/>
              <a:t>Some fats and other lipids are digested by </a:t>
            </a:r>
            <a:r>
              <a:rPr lang="en-US" b="1" i="1" dirty="0">
                <a:solidFill>
                  <a:srgbClr val="00B0F0"/>
                </a:solidFill>
              </a:rPr>
              <a:t>lipases</a:t>
            </a:r>
            <a:r>
              <a:rPr lang="en-US" b="1" i="1" dirty="0"/>
              <a:t>.</a:t>
            </a:r>
          </a:p>
          <a:p>
            <a:endParaRPr lang="en-US" b="1" i="1" dirty="0"/>
          </a:p>
          <a:p>
            <a:r>
              <a:rPr lang="en-US" b="1" i="1" dirty="0"/>
              <a:t> </a:t>
            </a:r>
            <a:r>
              <a:rPr lang="en-US" b="1" dirty="0"/>
              <a:t>DNA is hydrolyzed by </a:t>
            </a:r>
            <a:r>
              <a:rPr lang="en-US" b="1" i="1" dirty="0" err="1">
                <a:solidFill>
                  <a:srgbClr val="FF0000"/>
                </a:solidFill>
              </a:rPr>
              <a:t>deoxyribonuclease</a:t>
            </a:r>
            <a:r>
              <a:rPr lang="en-US" b="1" i="1" dirty="0"/>
              <a:t>, </a:t>
            </a:r>
            <a:r>
              <a:rPr lang="en-US" b="1" dirty="0"/>
              <a:t>generally shortened to </a:t>
            </a:r>
            <a:r>
              <a:rPr lang="en-US" b="1" i="1" dirty="0" err="1">
                <a:solidFill>
                  <a:srgbClr val="FF0000"/>
                </a:solidFill>
              </a:rPr>
              <a:t>DNase</a:t>
            </a:r>
            <a:r>
              <a:rPr lang="en-US" b="1" i="1" dirty="0" err="1"/>
              <a:t>.</a:t>
            </a:r>
            <a:r>
              <a:rPr lang="en-US" b="1" dirty="0" err="1"/>
              <a:t>A</a:t>
            </a:r>
            <a:r>
              <a:rPr lang="en-US" b="1" dirty="0"/>
              <a:t> </a:t>
            </a:r>
            <a:r>
              <a:rPr lang="en-US" b="1" i="1" dirty="0" err="1"/>
              <a:t>synthetase</a:t>
            </a:r>
            <a:r>
              <a:rPr lang="en-US" b="1" i="1" dirty="0"/>
              <a:t> </a:t>
            </a:r>
            <a:r>
              <a:rPr lang="en-US" b="1" dirty="0"/>
              <a:t>or </a:t>
            </a:r>
            <a:r>
              <a:rPr lang="en-US" b="1" i="1" dirty="0"/>
              <a:t>polymerase </a:t>
            </a:r>
            <a:r>
              <a:rPr lang="en-US" b="1" dirty="0"/>
              <a:t>bonds together many small molecules into large molecules. </a:t>
            </a:r>
          </a:p>
          <a:p>
            <a:endParaRPr lang="en-US" b="1" dirty="0"/>
          </a:p>
          <a:p>
            <a:r>
              <a:rPr lang="en-US" b="1" dirty="0">
                <a:solidFill>
                  <a:srgbClr val="00B050"/>
                </a:solidFill>
              </a:rPr>
              <a:t>Other examples of enzymes are presented in table 2.1. </a:t>
            </a:r>
            <a:br>
              <a:rPr lang="en-US" b="1" dirty="0"/>
            </a:br>
            <a:endParaRPr lang="en-US" b="1" dirty="0"/>
          </a:p>
        </p:txBody>
      </p:sp>
      <p:sp>
        <p:nvSpPr>
          <p:cNvPr id="3" name="Freeform 2">
            <a:extLst>
              <a:ext uri="{FF2B5EF4-FFF2-40B4-BE49-F238E27FC236}">
                <a16:creationId xmlns:a16="http://schemas.microsoft.com/office/drawing/2014/main" id="{A663C9D0-46C3-4082-849A-50E3CAD3B78D}"/>
              </a:ext>
            </a:extLst>
          </p:cNvPr>
          <p:cNvSpPr/>
          <p:nvPr/>
        </p:nvSpPr>
        <p:spPr>
          <a:xfrm>
            <a:off x="8138718" y="-94739"/>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F9212584-1992-4BD2-B5E4-7EEC4E7F7BC7}"/>
              </a:ext>
            </a:extLst>
          </p:cNvPr>
          <p:cNvSpPr/>
          <p:nvPr/>
        </p:nvSpPr>
        <p:spPr>
          <a:xfrm>
            <a:off x="0" y="5753491"/>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066800"/>
            <a:ext cx="7086600" cy="175432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381000" y="1278791"/>
          <a:ext cx="8305800" cy="4321498"/>
        </p:xfrm>
        <a:graphic>
          <a:graphicData uri="http://schemas.openxmlformats.org/drawingml/2006/table">
            <a:tbl>
              <a:tblPr firstRow="1" bandRow="1">
                <a:tableStyleId>{5C22544A-7EE6-4342-B048-85BDC9FD1C3A}</a:tableStyleId>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424928">
                <a:tc gridSpan="5">
                  <a:txBody>
                    <a:bodyPr/>
                    <a:lstStyle/>
                    <a:p>
                      <a:r>
                        <a:rPr lang="en-US" dirty="0"/>
                        <a:t>Table</a:t>
                      </a:r>
                      <a:r>
                        <a:rPr lang="en-US" baseline="0" dirty="0"/>
                        <a:t> 2.1 A Sampling of Enzymes , their Substrates  and Their Reaction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3438">
                <a:tc>
                  <a:txBody>
                    <a:bodyPr/>
                    <a:lstStyle/>
                    <a:p>
                      <a:pPr algn="ctr"/>
                      <a:r>
                        <a:rPr lang="en-US" sz="1200" b="1" i="0" dirty="0">
                          <a:solidFill>
                            <a:srgbClr val="242021"/>
                          </a:solidFill>
                          <a:latin typeface="Arial" pitchFamily="34" charset="0"/>
                          <a:cs typeface="Arial" pitchFamily="34" charset="0"/>
                        </a:rPr>
                        <a:t>Lactase </a:t>
                      </a:r>
                      <a:endParaRPr lang="en-US" sz="1200" b="1" dirty="0">
                        <a:latin typeface="Arial" pitchFamily="34" charset="0"/>
                        <a:cs typeface="Arial" pitchFamily="34" charset="0"/>
                      </a:endParaRPr>
                    </a:p>
                  </a:txBody>
                  <a:tcPr anchor="ctr"/>
                </a:tc>
                <a:tc>
                  <a:txBody>
                    <a:bodyPr/>
                    <a:lstStyle/>
                    <a:p>
                      <a:pPr algn="ctr"/>
                      <a:r>
                        <a:rPr lang="el-GR" sz="1200" b="1" i="0" dirty="0">
                          <a:solidFill>
                            <a:srgbClr val="242021"/>
                          </a:solidFill>
                          <a:latin typeface="Arial" pitchFamily="34" charset="0"/>
                          <a:cs typeface="Arial" pitchFamily="34" charset="0"/>
                        </a:rPr>
                        <a:t>β-</a:t>
                      </a:r>
                      <a:r>
                        <a:rPr lang="en-US" sz="1200" b="1" i="0" dirty="0">
                          <a:solidFill>
                            <a:srgbClr val="242021"/>
                          </a:solidFill>
                          <a:latin typeface="Arial" pitchFamily="34" charset="0"/>
                          <a:cs typeface="Arial" pitchFamily="34" charset="0"/>
                        </a:rPr>
                        <a:t>D-</a:t>
                      </a:r>
                      <a:r>
                        <a:rPr lang="en-US" sz="1200" b="1" i="0" dirty="0" err="1">
                          <a:solidFill>
                            <a:srgbClr val="242021"/>
                          </a:solidFill>
                          <a:latin typeface="Arial" pitchFamily="34" charset="0"/>
                          <a:cs typeface="Arial" pitchFamily="34" charset="0"/>
                        </a:rPr>
                        <a:t>galactosidase</a:t>
                      </a:r>
                      <a:r>
                        <a:rPr lang="en-US" sz="1200" b="1" i="0" dirty="0">
                          <a:solidFill>
                            <a:srgbClr val="242021"/>
                          </a:solidFill>
                          <a:latin typeface="Arial" pitchFamily="34" charset="0"/>
                          <a:cs typeface="Arial" pitchFamily="34" charset="0"/>
                        </a:rPr>
                        <a:t> </a:t>
                      </a:r>
                      <a:endParaRPr lang="en-US" sz="1200" b="1" dirty="0">
                        <a:latin typeface="Arial" pitchFamily="34" charset="0"/>
                        <a:cs typeface="Arial" pitchFamily="34" charset="0"/>
                      </a:endParaRPr>
                    </a:p>
                  </a:txBody>
                  <a:tcPr anchor="ctr"/>
                </a:tc>
                <a:tc>
                  <a:txBody>
                    <a:bodyPr/>
                    <a:lstStyle/>
                    <a:p>
                      <a:pPr algn="ctr"/>
                      <a:r>
                        <a:rPr lang="en-US" sz="1200" b="1" i="0" dirty="0" err="1">
                          <a:solidFill>
                            <a:srgbClr val="242021"/>
                          </a:solidFill>
                          <a:latin typeface="Arial" pitchFamily="34" charset="0"/>
                          <a:cs typeface="Arial" pitchFamily="34" charset="0"/>
                        </a:rPr>
                        <a:t>Hydrolase</a:t>
                      </a:r>
                      <a:r>
                        <a:rPr lang="en-US" sz="1200" b="1" i="0" dirty="0">
                          <a:solidFill>
                            <a:srgbClr val="242021"/>
                          </a:solidFill>
                          <a:latin typeface="Arial" pitchFamily="34" charset="0"/>
                          <a:cs typeface="Arial" pitchFamily="34" charset="0"/>
                        </a:rPr>
                        <a:t> </a:t>
                      </a:r>
                      <a:endParaRPr lang="en-US" sz="1200" b="1" dirty="0">
                        <a:latin typeface="Arial" pitchFamily="34" charset="0"/>
                        <a:cs typeface="Arial" pitchFamily="34" charset="0"/>
                      </a:endParaRPr>
                    </a:p>
                  </a:txBody>
                  <a:tcPr anchor="ctr"/>
                </a:tc>
                <a:tc>
                  <a:txBody>
                    <a:bodyPr/>
                    <a:lstStyle/>
                    <a:p>
                      <a:pPr algn="ctr"/>
                      <a:r>
                        <a:rPr lang="en-US" sz="1200" b="1" i="0">
                          <a:solidFill>
                            <a:srgbClr val="242021"/>
                          </a:solidFill>
                          <a:latin typeface="Arial" pitchFamily="34" charset="0"/>
                          <a:cs typeface="Arial" pitchFamily="34" charset="0"/>
                        </a:rPr>
                        <a:t>Lactose </a:t>
                      </a:r>
                      <a:endParaRPr lang="en-US" sz="1200" b="1">
                        <a:latin typeface="Arial" pitchFamily="34" charset="0"/>
                        <a:cs typeface="Arial" pitchFamily="34" charset="0"/>
                      </a:endParaRPr>
                    </a:p>
                  </a:txBody>
                  <a:tcPr anchor="ctr"/>
                </a:tc>
                <a:tc>
                  <a:txBody>
                    <a:bodyPr/>
                    <a:lstStyle/>
                    <a:p>
                      <a:pPr algn="ctr"/>
                      <a:r>
                        <a:rPr lang="en-US" sz="1200" b="1" i="0" dirty="0">
                          <a:solidFill>
                            <a:srgbClr val="242021"/>
                          </a:solidFill>
                          <a:latin typeface="Arial" pitchFamily="34" charset="0"/>
                          <a:cs typeface="Arial" pitchFamily="34" charset="0"/>
                        </a:rPr>
                        <a:t>Breaks lactose down into glucose</a:t>
                      </a:r>
                      <a:br>
                        <a:rPr lang="en-US" sz="1200" b="1" i="0" dirty="0">
                          <a:solidFill>
                            <a:srgbClr val="242021"/>
                          </a:solidFill>
                          <a:latin typeface="Arial" pitchFamily="34" charset="0"/>
                          <a:cs typeface="Arial" pitchFamily="34" charset="0"/>
                        </a:rPr>
                      </a:br>
                      <a:r>
                        <a:rPr lang="en-US" sz="1200" b="1" i="0" dirty="0">
                          <a:solidFill>
                            <a:srgbClr val="242021"/>
                          </a:solidFill>
                          <a:latin typeface="Arial" pitchFamily="34" charset="0"/>
                          <a:cs typeface="Arial" pitchFamily="34" charset="0"/>
                        </a:rPr>
                        <a:t>and galactose</a:t>
                      </a:r>
                      <a:endParaRPr lang="en-US" sz="1200" b="1" dirty="0">
                        <a:latin typeface="Arial" pitchFamily="34" charset="0"/>
                        <a:cs typeface="Arial" pitchFamily="34" charset="0"/>
                      </a:endParaRPr>
                    </a:p>
                  </a:txBody>
                  <a:tcPr anchor="ctr"/>
                </a:tc>
                <a:extLst>
                  <a:ext uri="{0D108BD9-81ED-4DB2-BD59-A6C34878D82A}">
                    <a16:rowId xmlns:a16="http://schemas.microsoft.com/office/drawing/2014/main" val="10001"/>
                  </a:ext>
                </a:extLst>
              </a:tr>
              <a:tr h="424928">
                <a:tc>
                  <a:txBody>
                    <a:bodyPr/>
                    <a:lstStyle/>
                    <a:p>
                      <a:pPr marL="0" algn="ctr" defTabSz="914400" rtl="0" eaLnBrk="1" latinLnBrk="0" hangingPunct="1"/>
                      <a:r>
                        <a:rPr lang="en-US" sz="1200" b="1" i="0" kern="1200" dirty="0" err="1">
                          <a:solidFill>
                            <a:srgbClr val="242021"/>
                          </a:solidFill>
                          <a:latin typeface="Arial" pitchFamily="34" charset="0"/>
                          <a:ea typeface="+mn-ea"/>
                          <a:cs typeface="Arial" pitchFamily="34" charset="0"/>
                        </a:rPr>
                        <a:t>Penicillinase</a:t>
                      </a:r>
                      <a:r>
                        <a:rPr lang="en-US" sz="1200" b="1" i="0" kern="1200" dirty="0">
                          <a:solidFill>
                            <a:srgbClr val="242021"/>
                          </a:solidFill>
                          <a:latin typeface="Arial" pitchFamily="34" charset="0"/>
                          <a:ea typeface="+mn-ea"/>
                          <a:cs typeface="Arial" pitchFamily="34" charset="0"/>
                        </a:rPr>
                        <a:t>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Beta-lactamase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Hydrolase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Penicillin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Hydrolyzes beta-</a:t>
                      </a:r>
                      <a:r>
                        <a:rPr lang="en-US" sz="1200" b="1" i="0" kern="1200" dirty="0" err="1">
                          <a:solidFill>
                            <a:srgbClr val="242021"/>
                          </a:solidFill>
                          <a:latin typeface="Arial" pitchFamily="34" charset="0"/>
                          <a:ea typeface="+mn-ea"/>
                          <a:cs typeface="Arial" pitchFamily="34" charset="0"/>
                        </a:rPr>
                        <a:t>lactam</a:t>
                      </a:r>
                      <a:r>
                        <a:rPr lang="en-US" sz="1200" b="1" i="0" kern="1200" dirty="0">
                          <a:solidFill>
                            <a:srgbClr val="242021"/>
                          </a:solidFill>
                          <a:latin typeface="Arial" pitchFamily="34" charset="0"/>
                          <a:ea typeface="+mn-ea"/>
                          <a:cs typeface="Arial" pitchFamily="34" charset="0"/>
                        </a:rPr>
                        <a:t> ring</a:t>
                      </a:r>
                    </a:p>
                  </a:txBody>
                  <a:tcPr anchor="ctr"/>
                </a:tc>
                <a:extLst>
                  <a:ext uri="{0D108BD9-81ED-4DB2-BD59-A6C34878D82A}">
                    <a16:rowId xmlns:a16="http://schemas.microsoft.com/office/drawing/2014/main" val="10002"/>
                  </a:ext>
                </a:extLst>
              </a:tr>
              <a:tr h="877132">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DNA polymerase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DNA </a:t>
                      </a:r>
                      <a:r>
                        <a:rPr lang="en-US" sz="1200" b="1" i="0" kern="1200" dirty="0" err="1">
                          <a:solidFill>
                            <a:srgbClr val="242021"/>
                          </a:solidFill>
                          <a:latin typeface="Arial" pitchFamily="34" charset="0"/>
                          <a:ea typeface="+mn-ea"/>
                          <a:cs typeface="Arial" pitchFamily="34" charset="0"/>
                        </a:rPr>
                        <a:t>nucleotidyl</a:t>
                      </a:r>
                      <a:br>
                        <a:rPr lang="en-US" sz="1200" b="1" i="0" kern="1200" dirty="0">
                          <a:solidFill>
                            <a:srgbClr val="242021"/>
                          </a:solidFill>
                          <a:latin typeface="Arial" pitchFamily="34" charset="0"/>
                          <a:ea typeface="+mn-ea"/>
                          <a:cs typeface="Arial" pitchFamily="34" charset="0"/>
                        </a:rPr>
                      </a:br>
                      <a:r>
                        <a:rPr lang="en-US" sz="1200" b="1" i="0" kern="1200" dirty="0" err="1">
                          <a:solidFill>
                            <a:srgbClr val="242021"/>
                          </a:solidFill>
                          <a:latin typeface="Arial" pitchFamily="34" charset="0"/>
                          <a:ea typeface="+mn-ea"/>
                          <a:cs typeface="Arial" pitchFamily="34" charset="0"/>
                        </a:rPr>
                        <a:t>transferase</a:t>
                      </a:r>
                      <a:endParaRPr lang="en-US" sz="1200" b="1" i="0" kern="1200" dirty="0">
                        <a:solidFill>
                          <a:srgbClr val="242021"/>
                        </a:solidFill>
                        <a:latin typeface="Arial" pitchFamily="34" charset="0"/>
                        <a:ea typeface="+mn-ea"/>
                        <a:cs typeface="Arial" pitchFamily="34" charset="0"/>
                      </a:endParaRP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Transferase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DNA nucleosides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Synthesizes a strand of DNA using</a:t>
                      </a:r>
                      <a:br>
                        <a:rPr lang="en-US" sz="1200" b="1" i="0" kern="1200" dirty="0">
                          <a:solidFill>
                            <a:srgbClr val="242021"/>
                          </a:solidFill>
                          <a:latin typeface="Arial" pitchFamily="34" charset="0"/>
                          <a:ea typeface="+mn-ea"/>
                          <a:cs typeface="Arial" pitchFamily="34" charset="0"/>
                        </a:rPr>
                      </a:br>
                      <a:r>
                        <a:rPr lang="en-US" sz="1200" b="1" i="0" kern="1200" dirty="0">
                          <a:solidFill>
                            <a:srgbClr val="242021"/>
                          </a:solidFill>
                          <a:latin typeface="Arial" pitchFamily="34" charset="0"/>
                          <a:ea typeface="+mn-ea"/>
                          <a:cs typeface="Arial" pitchFamily="34" charset="0"/>
                        </a:rPr>
                        <a:t>the complementary strand as a model</a:t>
                      </a:r>
                    </a:p>
                  </a:txBody>
                  <a:tcPr anchor="ctr"/>
                </a:tc>
                <a:extLst>
                  <a:ext uri="{0D108BD9-81ED-4DB2-BD59-A6C34878D82A}">
                    <a16:rowId xmlns:a16="http://schemas.microsoft.com/office/drawing/2014/main" val="10003"/>
                  </a:ext>
                </a:extLst>
              </a:tr>
              <a:tr h="717653">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Lactate dehydrogenase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Same as common name </a:t>
                      </a:r>
                    </a:p>
                  </a:txBody>
                  <a:tcPr anchor="ctr"/>
                </a:tc>
                <a:tc>
                  <a:txBody>
                    <a:bodyPr/>
                    <a:lstStyle/>
                    <a:p>
                      <a:pPr marL="0" algn="ctr" defTabSz="914400" rtl="0" eaLnBrk="1" latinLnBrk="0" hangingPunct="1"/>
                      <a:r>
                        <a:rPr lang="en-US" sz="1200" b="1" i="0" kern="1200" dirty="0" err="1">
                          <a:solidFill>
                            <a:srgbClr val="242021"/>
                          </a:solidFill>
                          <a:latin typeface="Arial" pitchFamily="34" charset="0"/>
                          <a:ea typeface="+mn-ea"/>
                          <a:cs typeface="Arial" pitchFamily="34" charset="0"/>
                        </a:rPr>
                        <a:t>Oxidoreductase</a:t>
                      </a:r>
                      <a:r>
                        <a:rPr lang="en-US" sz="1200" b="1" i="0" kern="1200" dirty="0">
                          <a:solidFill>
                            <a:srgbClr val="242021"/>
                          </a:solidFill>
                          <a:latin typeface="Arial" pitchFamily="34" charset="0"/>
                          <a:ea typeface="+mn-ea"/>
                          <a:cs typeface="Arial" pitchFamily="34" charset="0"/>
                        </a:rPr>
                        <a:t>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Pyruvic acid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Catalyzes the conversion of </a:t>
                      </a:r>
                      <a:r>
                        <a:rPr lang="en-US" sz="1200" b="1" i="0" kern="1200" dirty="0" err="1">
                          <a:solidFill>
                            <a:srgbClr val="242021"/>
                          </a:solidFill>
                          <a:latin typeface="Arial" pitchFamily="34" charset="0"/>
                          <a:ea typeface="+mn-ea"/>
                          <a:cs typeface="Arial" pitchFamily="34" charset="0"/>
                        </a:rPr>
                        <a:t>pyruvic</a:t>
                      </a:r>
                      <a:br>
                        <a:rPr lang="en-US" sz="1200" b="1" i="0" kern="1200" dirty="0">
                          <a:solidFill>
                            <a:srgbClr val="242021"/>
                          </a:solidFill>
                          <a:latin typeface="Arial" pitchFamily="34" charset="0"/>
                          <a:ea typeface="+mn-ea"/>
                          <a:cs typeface="Arial" pitchFamily="34" charset="0"/>
                        </a:rPr>
                      </a:br>
                      <a:r>
                        <a:rPr lang="en-US" sz="1200" b="1" i="0" kern="1200" dirty="0">
                          <a:solidFill>
                            <a:srgbClr val="242021"/>
                          </a:solidFill>
                          <a:latin typeface="Arial" pitchFamily="34" charset="0"/>
                          <a:ea typeface="+mn-ea"/>
                          <a:cs typeface="Arial" pitchFamily="34" charset="0"/>
                        </a:rPr>
                        <a:t>acid to lactic acid</a:t>
                      </a:r>
                    </a:p>
                  </a:txBody>
                  <a:tcPr anchor="ctr"/>
                </a:tc>
                <a:extLst>
                  <a:ext uri="{0D108BD9-81ED-4DB2-BD59-A6C34878D82A}">
                    <a16:rowId xmlns:a16="http://schemas.microsoft.com/office/drawing/2014/main" val="10004"/>
                  </a:ext>
                </a:extLst>
              </a:tr>
              <a:tr h="877132">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Oxidase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Cytochrome oxidase </a:t>
                      </a:r>
                    </a:p>
                  </a:txBody>
                  <a:tcPr anchor="ctr"/>
                </a:tc>
                <a:tc>
                  <a:txBody>
                    <a:bodyPr/>
                    <a:lstStyle/>
                    <a:p>
                      <a:pPr marL="0" algn="ctr" defTabSz="914400" rtl="0" eaLnBrk="1" latinLnBrk="0" hangingPunct="1"/>
                      <a:r>
                        <a:rPr lang="en-US" sz="1200" b="1" i="0" kern="1200" dirty="0" err="1">
                          <a:solidFill>
                            <a:srgbClr val="242021"/>
                          </a:solidFill>
                          <a:latin typeface="Arial" pitchFamily="34" charset="0"/>
                          <a:ea typeface="+mn-ea"/>
                          <a:cs typeface="Arial" pitchFamily="34" charset="0"/>
                        </a:rPr>
                        <a:t>Oxidoreductase</a:t>
                      </a:r>
                      <a:r>
                        <a:rPr lang="en-US" sz="1200" b="1" i="0" kern="1200" dirty="0">
                          <a:solidFill>
                            <a:srgbClr val="242021"/>
                          </a:solidFill>
                          <a:latin typeface="Arial" pitchFamily="34" charset="0"/>
                          <a:ea typeface="+mn-ea"/>
                          <a:cs typeface="Arial" pitchFamily="34" charset="0"/>
                        </a:rPr>
                        <a:t>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Molecular oxygen </a:t>
                      </a:r>
                    </a:p>
                  </a:txBody>
                  <a:tcPr anchor="ctr"/>
                </a:tc>
                <a:tc>
                  <a:txBody>
                    <a:bodyPr/>
                    <a:lstStyle/>
                    <a:p>
                      <a:pPr marL="0" algn="ctr" defTabSz="914400" rtl="0" eaLnBrk="1" latinLnBrk="0" hangingPunct="1"/>
                      <a:r>
                        <a:rPr lang="en-US" sz="1200" b="1" i="0" kern="1200" dirty="0">
                          <a:solidFill>
                            <a:srgbClr val="242021"/>
                          </a:solidFill>
                          <a:latin typeface="Arial" pitchFamily="34" charset="0"/>
                          <a:ea typeface="+mn-ea"/>
                          <a:cs typeface="Arial" pitchFamily="34" charset="0"/>
                        </a:rPr>
                        <a:t>Catalyzes the reduction of O2</a:t>
                      </a:r>
                      <a:br>
                        <a:rPr lang="en-US" sz="1200" b="1" i="0" kern="1200" dirty="0">
                          <a:solidFill>
                            <a:srgbClr val="242021"/>
                          </a:solidFill>
                          <a:latin typeface="Arial" pitchFamily="34" charset="0"/>
                          <a:ea typeface="+mn-ea"/>
                          <a:cs typeface="Arial" pitchFamily="34" charset="0"/>
                        </a:rPr>
                      </a:br>
                      <a:r>
                        <a:rPr lang="en-US" sz="1200" b="1" i="0" kern="1200" dirty="0">
                          <a:solidFill>
                            <a:srgbClr val="242021"/>
                          </a:solidFill>
                          <a:latin typeface="Arial" pitchFamily="34" charset="0"/>
                          <a:ea typeface="+mn-ea"/>
                          <a:cs typeface="Arial" pitchFamily="34" charset="0"/>
                        </a:rPr>
                        <a:t>(addition of electrons and hydrogen)</a:t>
                      </a:r>
                    </a:p>
                  </a:txBody>
                  <a:tcPr anchor="ctr"/>
                </a:tc>
                <a:extLst>
                  <a:ext uri="{0D108BD9-81ED-4DB2-BD59-A6C34878D82A}">
                    <a16:rowId xmlns:a16="http://schemas.microsoft.com/office/drawing/2014/main" val="10005"/>
                  </a:ext>
                </a:extLst>
              </a:tr>
            </a:tbl>
          </a:graphicData>
        </a:graphic>
      </p:graphicFrame>
      <p:sp>
        <p:nvSpPr>
          <p:cNvPr id="5" name="Freeform 2">
            <a:extLst>
              <a:ext uri="{FF2B5EF4-FFF2-40B4-BE49-F238E27FC236}">
                <a16:creationId xmlns:a16="http://schemas.microsoft.com/office/drawing/2014/main" id="{C4ADCE21-D7B5-496D-96CD-6429EACBEE80}"/>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
        <p:nvSpPr>
          <p:cNvPr id="6" name="Freeform 3">
            <a:extLst>
              <a:ext uri="{FF2B5EF4-FFF2-40B4-BE49-F238E27FC236}">
                <a16:creationId xmlns:a16="http://schemas.microsoft.com/office/drawing/2014/main" id="{61745118-79D1-4543-9606-4F0B0ADE9975}"/>
              </a:ext>
            </a:extLst>
          </p:cNvPr>
          <p:cNvSpPr/>
          <p:nvPr/>
        </p:nvSpPr>
        <p:spPr>
          <a:xfrm>
            <a:off x="-9525" y="5658753"/>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610600" cy="5909310"/>
          </a:xfrm>
          <a:prstGeom prst="rect">
            <a:avLst/>
          </a:prstGeom>
        </p:spPr>
        <p:txBody>
          <a:bodyPr wrap="square">
            <a:spAutoFit/>
          </a:bodyPr>
          <a:lstStyle/>
          <a:p>
            <a:r>
              <a:rPr lang="en-US" b="1" dirty="0">
                <a:solidFill>
                  <a:srgbClr val="00B050"/>
                </a:solidFill>
              </a:rPr>
              <a:t>Location and Regularity of Enzyme Action</a:t>
            </a:r>
          </a:p>
          <a:p>
            <a:endParaRPr lang="en-US" b="1" dirty="0">
              <a:solidFill>
                <a:srgbClr val="00B050"/>
              </a:solidFill>
            </a:endParaRPr>
          </a:p>
          <a:p>
            <a:pPr>
              <a:buFont typeface="Wingdings" pitchFamily="2" charset="2"/>
              <a:buChar char="Ø"/>
            </a:pPr>
            <a:r>
              <a:rPr lang="en-US" b="1" dirty="0"/>
              <a:t>Enzymes perform their tasks either inside or outside of the cell in which they were produced.</a:t>
            </a:r>
          </a:p>
          <a:p>
            <a:endParaRPr lang="en-US" b="1" dirty="0"/>
          </a:p>
          <a:p>
            <a:pPr>
              <a:buFont typeface="Wingdings" pitchFamily="2" charset="2"/>
              <a:buChar char="Ø"/>
            </a:pPr>
            <a:r>
              <a:rPr lang="en-US" b="1" dirty="0" err="1">
                <a:solidFill>
                  <a:srgbClr val="FF0000"/>
                </a:solidFill>
              </a:rPr>
              <a:t>Endoenzymes</a:t>
            </a:r>
            <a:r>
              <a:rPr lang="en-US" b="1" dirty="0">
                <a:solidFill>
                  <a:srgbClr val="FF0000"/>
                </a:solidFill>
              </a:rPr>
              <a:t> </a:t>
            </a:r>
            <a:r>
              <a:rPr lang="en-US" b="1" dirty="0"/>
              <a:t>are retained intracellularly and function there. </a:t>
            </a:r>
            <a:br>
              <a:rPr lang="en-US" dirty="0"/>
            </a:br>
            <a:endParaRPr lang="en-US" dirty="0"/>
          </a:p>
          <a:p>
            <a:pPr>
              <a:buFont typeface="Wingdings" pitchFamily="2" charset="2"/>
              <a:buChar char="Ø"/>
            </a:pPr>
            <a:r>
              <a:rPr lang="en-US" b="1" dirty="0">
                <a:solidFill>
                  <a:srgbClr val="FF0000"/>
                </a:solidFill>
              </a:rPr>
              <a:t>Exoenzymes</a:t>
            </a:r>
            <a:r>
              <a:rPr lang="en-US" b="1" dirty="0"/>
              <a:t> are transported </a:t>
            </a:r>
            <a:r>
              <a:rPr lang="en-US" b="1" dirty="0" err="1"/>
              <a:t>extracellularly</a:t>
            </a:r>
            <a:r>
              <a:rPr lang="en-US" b="1" dirty="0"/>
              <a:t> ,where they break down (hydrolyze) large food molecules or harmful chemicals.  Examples of </a:t>
            </a:r>
            <a:r>
              <a:rPr lang="en-US" b="1" dirty="0" err="1"/>
              <a:t>exoenzymes</a:t>
            </a:r>
            <a:r>
              <a:rPr lang="en-US" b="1" dirty="0"/>
              <a:t> are </a:t>
            </a:r>
            <a:r>
              <a:rPr lang="en-US" b="1" dirty="0" err="1">
                <a:solidFill>
                  <a:srgbClr val="92D050"/>
                </a:solidFill>
              </a:rPr>
              <a:t>cellulase</a:t>
            </a:r>
            <a:r>
              <a:rPr lang="en-US" b="1" dirty="0"/>
              <a:t>, </a:t>
            </a:r>
            <a:r>
              <a:rPr lang="en-US" b="1" dirty="0">
                <a:solidFill>
                  <a:srgbClr val="00B0F0"/>
                </a:solidFill>
              </a:rPr>
              <a:t>amylase</a:t>
            </a:r>
            <a:r>
              <a:rPr lang="en-US" b="1" dirty="0"/>
              <a:t>, and </a:t>
            </a:r>
            <a:r>
              <a:rPr lang="en-US" b="1" dirty="0" err="1">
                <a:solidFill>
                  <a:srgbClr val="FF0000"/>
                </a:solidFill>
              </a:rPr>
              <a:t>penicillinase</a:t>
            </a:r>
            <a:r>
              <a:rPr lang="en-US" b="1" dirty="0"/>
              <a:t>. (figure 2.5). </a:t>
            </a:r>
          </a:p>
          <a:p>
            <a:endParaRPr lang="en-US" b="1" dirty="0"/>
          </a:p>
          <a:p>
            <a:pPr algn="just">
              <a:buFont typeface="Wingdings" pitchFamily="2" charset="2"/>
              <a:buChar char="Ø"/>
            </a:pPr>
            <a:r>
              <a:rPr lang="en-US" b="1" dirty="0"/>
              <a:t>The enzymes are not all produced in equal amounts or at equal rates. Some, called</a:t>
            </a:r>
            <a:br>
              <a:rPr lang="en-US" b="1" dirty="0"/>
            </a:br>
            <a:r>
              <a:rPr lang="en-US" b="1" dirty="0">
                <a:solidFill>
                  <a:srgbClr val="FF0000"/>
                </a:solidFill>
              </a:rPr>
              <a:t>constitutive enzymes </a:t>
            </a:r>
            <a:r>
              <a:rPr lang="en-US" b="1" dirty="0"/>
              <a:t>(figure 2.6</a:t>
            </a:r>
            <a:r>
              <a:rPr lang="en-US" b="1" i="1" dirty="0"/>
              <a:t>a</a:t>
            </a:r>
            <a:r>
              <a:rPr lang="en-US" b="1" dirty="0"/>
              <a:t>), are always present and in relatively constant amounts, regardless of the amount of substrate.</a:t>
            </a:r>
          </a:p>
          <a:p>
            <a:pPr algn="just"/>
            <a:endParaRPr lang="en-US" b="1" dirty="0"/>
          </a:p>
          <a:p>
            <a:pPr algn="just">
              <a:buFont typeface="Wingdings" pitchFamily="2" charset="2"/>
              <a:buChar char="Ø"/>
            </a:pPr>
            <a:r>
              <a:rPr lang="en-US" b="1" dirty="0"/>
              <a:t> The enzymes involved in utilizing glucose, for example, are very important in metabolism and thus are constitutive .</a:t>
            </a:r>
          </a:p>
          <a:p>
            <a:pPr algn="just"/>
            <a:endParaRPr lang="en-US" b="1" dirty="0"/>
          </a:p>
          <a:p>
            <a:pPr algn="just">
              <a:buFont typeface="Wingdings" pitchFamily="2" charset="2"/>
              <a:buChar char="Ø"/>
            </a:pPr>
            <a:r>
              <a:rPr lang="en-US" b="1" dirty="0"/>
              <a:t>Other enzymes are </a:t>
            </a:r>
            <a:r>
              <a:rPr lang="en-US" b="1" dirty="0">
                <a:solidFill>
                  <a:srgbClr val="FF0000"/>
                </a:solidFill>
              </a:rPr>
              <a:t>regulated enzymes </a:t>
            </a:r>
            <a:r>
              <a:rPr lang="en-US" b="1" dirty="0"/>
              <a:t>(figure 2.6</a:t>
            </a:r>
            <a:r>
              <a:rPr lang="en-US" b="1" i="1" dirty="0"/>
              <a:t>b</a:t>
            </a:r>
            <a:r>
              <a:rPr lang="en-US" b="1" dirty="0"/>
              <a:t>), the production of which is either turned on (</a:t>
            </a:r>
            <a:r>
              <a:rPr lang="en-US" b="1" dirty="0">
                <a:solidFill>
                  <a:srgbClr val="00B050"/>
                </a:solidFill>
              </a:rPr>
              <a:t>induced</a:t>
            </a:r>
            <a:r>
              <a:rPr lang="en-US" b="1" dirty="0"/>
              <a:t>) or turned off (</a:t>
            </a:r>
            <a:r>
              <a:rPr lang="en-US" b="1" dirty="0">
                <a:solidFill>
                  <a:srgbClr val="00B050"/>
                </a:solidFill>
              </a:rPr>
              <a:t>repressed</a:t>
            </a:r>
            <a:r>
              <a:rPr lang="en-US" b="1" dirty="0"/>
              <a:t>) in response to changes in concentration of the substrate.</a:t>
            </a:r>
          </a:p>
        </p:txBody>
      </p:sp>
      <p:sp>
        <p:nvSpPr>
          <p:cNvPr id="3" name="Freeform 2">
            <a:extLst>
              <a:ext uri="{FF2B5EF4-FFF2-40B4-BE49-F238E27FC236}">
                <a16:creationId xmlns:a16="http://schemas.microsoft.com/office/drawing/2014/main" id="{E866F73E-F0AF-4FBC-8C9A-269237472A0F}"/>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1066800" y="762000"/>
            <a:ext cx="6858000" cy="3733800"/>
          </a:xfrm>
          <a:prstGeom prst="rect">
            <a:avLst/>
          </a:prstGeom>
          <a:noFill/>
          <a:ln w="9525">
            <a:noFill/>
            <a:miter lim="800000"/>
            <a:headEnd/>
            <a:tailEnd/>
          </a:ln>
          <a:effectLst/>
        </p:spPr>
      </p:pic>
      <p:sp>
        <p:nvSpPr>
          <p:cNvPr id="5" name="Rectangle 4"/>
          <p:cNvSpPr/>
          <p:nvPr/>
        </p:nvSpPr>
        <p:spPr>
          <a:xfrm>
            <a:off x="457200" y="4944070"/>
            <a:ext cx="8382000" cy="923330"/>
          </a:xfrm>
          <a:prstGeom prst="rect">
            <a:avLst/>
          </a:prstGeom>
        </p:spPr>
        <p:txBody>
          <a:bodyPr wrap="square">
            <a:spAutoFit/>
          </a:bodyPr>
          <a:lstStyle/>
          <a:p>
            <a:pPr algn="just"/>
            <a:r>
              <a:rPr lang="en-US" b="1" dirty="0"/>
              <a:t>Figure 2.5 Types of enzymes, as described by their location of action. (a) </a:t>
            </a:r>
            <a:r>
              <a:rPr lang="en-US" b="1" dirty="0">
                <a:solidFill>
                  <a:srgbClr val="00B050"/>
                </a:solidFill>
              </a:rPr>
              <a:t>Exoenzymes </a:t>
            </a:r>
            <a:r>
              <a:rPr lang="en-US" b="1" dirty="0"/>
              <a:t>are released outside the cell to function. (b) </a:t>
            </a:r>
            <a:r>
              <a:rPr lang="en-US" b="1" dirty="0" err="1">
                <a:solidFill>
                  <a:srgbClr val="00B050"/>
                </a:solidFill>
              </a:rPr>
              <a:t>Endoenzymes</a:t>
            </a:r>
            <a:r>
              <a:rPr lang="en-US" b="1" dirty="0"/>
              <a:t> remain in the cell and function there.</a:t>
            </a:r>
            <a:endParaRPr lang="en-US" dirty="0"/>
          </a:p>
        </p:txBody>
      </p:sp>
      <p:sp>
        <p:nvSpPr>
          <p:cNvPr id="4" name="Freeform 2">
            <a:extLst>
              <a:ext uri="{FF2B5EF4-FFF2-40B4-BE49-F238E27FC236}">
                <a16:creationId xmlns:a16="http://schemas.microsoft.com/office/drawing/2014/main" id="{0DFFF22D-A400-4F56-89B0-D95FD2F6B988}"/>
              </a:ext>
            </a:extLst>
          </p:cNvPr>
          <p:cNvSpPr/>
          <p:nvPr/>
        </p:nvSpPr>
        <p:spPr>
          <a:xfrm>
            <a:off x="8086725" y="151497"/>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D2738AA3-D6FC-4A1C-912D-AB976BF623D8}"/>
              </a:ext>
            </a:extLst>
          </p:cNvPr>
          <p:cNvSpPr/>
          <p:nvPr/>
        </p:nvSpPr>
        <p:spPr>
          <a:xfrm>
            <a:off x="0" y="5791200"/>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2000" y="381000"/>
            <a:ext cx="3571875" cy="26574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5105400" y="466725"/>
            <a:ext cx="3810000" cy="5019675"/>
          </a:xfrm>
          <a:prstGeom prst="rect">
            <a:avLst/>
          </a:prstGeom>
          <a:noFill/>
          <a:ln w="9525">
            <a:noFill/>
            <a:miter lim="800000"/>
            <a:headEnd/>
            <a:tailEnd/>
          </a:ln>
          <a:effectLst/>
        </p:spPr>
      </p:pic>
      <p:sp>
        <p:nvSpPr>
          <p:cNvPr id="7" name="Rectangle 6"/>
          <p:cNvSpPr/>
          <p:nvPr/>
        </p:nvSpPr>
        <p:spPr>
          <a:xfrm>
            <a:off x="304800" y="3048000"/>
            <a:ext cx="4724400" cy="2862322"/>
          </a:xfrm>
          <a:prstGeom prst="rect">
            <a:avLst/>
          </a:prstGeom>
        </p:spPr>
        <p:txBody>
          <a:bodyPr wrap="square">
            <a:spAutoFit/>
          </a:bodyPr>
          <a:lstStyle/>
          <a:p>
            <a:pPr algn="just"/>
            <a:r>
              <a:rPr lang="en-US" b="1" dirty="0"/>
              <a:t>Figure 8.6 Constitutive and regulated enzymes.</a:t>
            </a:r>
          </a:p>
          <a:p>
            <a:pPr algn="just"/>
            <a:br>
              <a:rPr lang="en-US" b="1" dirty="0"/>
            </a:br>
            <a:r>
              <a:rPr lang="en-US" b="1" dirty="0"/>
              <a:t>(a) </a:t>
            </a:r>
            <a:r>
              <a:rPr lang="en-US" dirty="0"/>
              <a:t>Constitutive enzymes are present in constant amounts in a cell . The addition of more substrate does not increase the numbers of</a:t>
            </a:r>
            <a:br>
              <a:rPr lang="en-US" dirty="0"/>
            </a:br>
            <a:r>
              <a:rPr lang="en-US" dirty="0"/>
              <a:t>these enzymes.</a:t>
            </a:r>
          </a:p>
          <a:p>
            <a:endParaRPr lang="en-US" dirty="0"/>
          </a:p>
          <a:p>
            <a:pPr algn="just"/>
            <a:r>
              <a:rPr lang="en-US" dirty="0"/>
              <a:t> </a:t>
            </a:r>
            <a:r>
              <a:rPr lang="en-US" b="1" dirty="0"/>
              <a:t>(b) </a:t>
            </a:r>
            <a:r>
              <a:rPr lang="en-US" dirty="0"/>
              <a:t>The concentration of regulated enzymes in a cell increases or decreases in response to substrate levels.</a:t>
            </a:r>
          </a:p>
        </p:txBody>
      </p:sp>
      <p:sp>
        <p:nvSpPr>
          <p:cNvPr id="5" name="Freeform 2">
            <a:extLst>
              <a:ext uri="{FF2B5EF4-FFF2-40B4-BE49-F238E27FC236}">
                <a16:creationId xmlns:a16="http://schemas.microsoft.com/office/drawing/2014/main" id="{1F920D1F-D54C-4C6D-BB43-57C1A3739150}"/>
              </a:ext>
            </a:extLst>
          </p:cNvPr>
          <p:cNvSpPr/>
          <p:nvPr/>
        </p:nvSpPr>
        <p:spPr>
          <a:xfrm>
            <a:off x="8186343" y="-132899"/>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4"/>
            <a:stretch>
              <a:fillRect/>
            </a:stretch>
          </a:blipFill>
        </p:spPr>
        <p:txBody>
          <a:bodyPr/>
          <a:lstStyle/>
          <a:p>
            <a:endParaRPr lang="en-US" sz="900"/>
          </a:p>
        </p:txBody>
      </p:sp>
      <p:sp>
        <p:nvSpPr>
          <p:cNvPr id="6" name="Freeform 3">
            <a:extLst>
              <a:ext uri="{FF2B5EF4-FFF2-40B4-BE49-F238E27FC236}">
                <a16:creationId xmlns:a16="http://schemas.microsoft.com/office/drawing/2014/main" id="{6D4CA4A6-DEAC-4211-8125-490A7879DD9C}"/>
              </a:ext>
            </a:extLst>
          </p:cNvPr>
          <p:cNvSpPr/>
          <p:nvPr/>
        </p:nvSpPr>
        <p:spPr>
          <a:xfrm>
            <a:off x="0" y="5877376"/>
            <a:ext cx="1005282" cy="1199247"/>
          </a:xfrm>
          <a:custGeom>
            <a:avLst/>
            <a:gdLst/>
            <a:ahLst/>
            <a:cxnLst/>
            <a:rect l="l" t="t" r="r" b="b"/>
            <a:pathLst>
              <a:path w="2010563" h="2398493">
                <a:moveTo>
                  <a:pt x="0" y="0"/>
                </a:moveTo>
                <a:lnTo>
                  <a:pt x="2010563" y="0"/>
                </a:lnTo>
                <a:lnTo>
                  <a:pt x="2010563" y="2398493"/>
                </a:lnTo>
                <a:lnTo>
                  <a:pt x="0" y="2398493"/>
                </a:lnTo>
                <a:lnTo>
                  <a:pt x="0" y="0"/>
                </a:lnTo>
                <a:close/>
              </a:path>
            </a:pathLst>
          </a:custGeom>
          <a:blipFill>
            <a:blip r:embed="rId4"/>
            <a:stretch>
              <a:fillRect/>
            </a:stretch>
          </a:blipFill>
        </p:spPr>
        <p:txBody>
          <a:bodyPr/>
          <a:lstStyle/>
          <a:p>
            <a:endParaRPr 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85885"/>
            <a:ext cx="8763000" cy="5632311"/>
          </a:xfrm>
          <a:prstGeom prst="rect">
            <a:avLst/>
          </a:prstGeom>
        </p:spPr>
        <p:txBody>
          <a:bodyPr wrap="square">
            <a:spAutoFit/>
          </a:bodyPr>
          <a:lstStyle/>
          <a:p>
            <a:r>
              <a:rPr lang="en-US" b="1" dirty="0">
                <a:solidFill>
                  <a:srgbClr val="FF0000"/>
                </a:solidFill>
              </a:rPr>
              <a:t>Synthesis and Hydrolysis Reactions </a:t>
            </a:r>
          </a:p>
          <a:p>
            <a:endParaRPr lang="en-US" b="1" dirty="0"/>
          </a:p>
          <a:p>
            <a:pPr>
              <a:buFont typeface="Wingdings" pitchFamily="2" charset="2"/>
              <a:buChar char="§"/>
            </a:pPr>
            <a:r>
              <a:rPr lang="en-US" b="1" dirty="0"/>
              <a:t>A growing cell is in a frenzy of activity, constantly synthesizing proteins, DNA, and RNA; forming storage polymers such as </a:t>
            </a:r>
            <a:r>
              <a:rPr lang="en-US" b="1" dirty="0">
                <a:solidFill>
                  <a:srgbClr val="FF0000"/>
                </a:solidFill>
              </a:rPr>
              <a:t>starch</a:t>
            </a:r>
            <a:r>
              <a:rPr lang="en-US" b="1" dirty="0"/>
              <a:t> and </a:t>
            </a:r>
            <a:r>
              <a:rPr lang="en-US" b="1" dirty="0">
                <a:solidFill>
                  <a:srgbClr val="FF0000"/>
                </a:solidFill>
              </a:rPr>
              <a:t>glycogen</a:t>
            </a:r>
            <a:r>
              <a:rPr lang="en-US" b="1" dirty="0"/>
              <a:t>; and assembling new cell parts. </a:t>
            </a:r>
          </a:p>
          <a:p>
            <a:endParaRPr lang="en-US" b="1" dirty="0"/>
          </a:p>
          <a:p>
            <a:pPr>
              <a:buFont typeface="Wingdings" pitchFamily="2" charset="2"/>
              <a:buChar char="§"/>
            </a:pPr>
            <a:r>
              <a:rPr lang="en-US" b="1" dirty="0"/>
              <a:t>Such </a:t>
            </a:r>
            <a:r>
              <a:rPr lang="en-US" b="1" dirty="0">
                <a:solidFill>
                  <a:srgbClr val="0070C0"/>
                </a:solidFill>
              </a:rPr>
              <a:t>anabolic</a:t>
            </a:r>
            <a:r>
              <a:rPr lang="en-US" b="1" dirty="0"/>
              <a:t> reactions require enzymes (</a:t>
            </a:r>
            <a:r>
              <a:rPr lang="en-US" b="1" dirty="0" err="1">
                <a:solidFill>
                  <a:srgbClr val="00B050"/>
                </a:solidFill>
              </a:rPr>
              <a:t>ligases</a:t>
            </a:r>
            <a:r>
              <a:rPr lang="en-US" b="1" dirty="0"/>
              <a:t>) to form covalent bonds between</a:t>
            </a:r>
            <a:br>
              <a:rPr lang="en-US" b="1" dirty="0"/>
            </a:br>
            <a:r>
              <a:rPr lang="en-US" b="1" dirty="0"/>
              <a:t>smaller substrate molecules. </a:t>
            </a:r>
          </a:p>
          <a:p>
            <a:endParaRPr lang="en-US" b="1" dirty="0"/>
          </a:p>
          <a:p>
            <a:pPr>
              <a:buFont typeface="Wingdings" pitchFamily="2" charset="2"/>
              <a:buChar char="§"/>
            </a:pPr>
            <a:r>
              <a:rPr lang="en-US" b="1" dirty="0"/>
              <a:t>Also known as </a:t>
            </a:r>
            <a:r>
              <a:rPr lang="en-US" b="1" i="1" dirty="0">
                <a:solidFill>
                  <a:srgbClr val="00B050"/>
                </a:solidFill>
              </a:rPr>
              <a:t>dehydration reactions</a:t>
            </a:r>
            <a:r>
              <a:rPr lang="en-US" b="1" i="1" dirty="0"/>
              <a:t>, </a:t>
            </a:r>
            <a:r>
              <a:rPr lang="en-US" b="1" dirty="0"/>
              <a:t>synthesis reactions typically require ATP and release</a:t>
            </a:r>
            <a:br>
              <a:rPr lang="en-US" b="1" dirty="0"/>
            </a:br>
            <a:r>
              <a:rPr lang="en-US" b="1" dirty="0"/>
              <a:t>one water molecule for each bond made (figure 2.7</a:t>
            </a:r>
            <a:r>
              <a:rPr lang="en-US" b="1" i="1" dirty="0"/>
              <a:t>a</a:t>
            </a:r>
            <a:r>
              <a:rPr lang="en-US" b="1" dirty="0"/>
              <a:t>). </a:t>
            </a:r>
          </a:p>
          <a:p>
            <a:endParaRPr lang="en-US" b="1" dirty="0"/>
          </a:p>
          <a:p>
            <a:pPr algn="just">
              <a:buFont typeface="Wingdings" pitchFamily="2" charset="2"/>
              <a:buChar char="§"/>
            </a:pPr>
            <a:r>
              <a:rPr lang="en-US" b="1" dirty="0">
                <a:solidFill>
                  <a:srgbClr val="0070C0"/>
                </a:solidFill>
              </a:rPr>
              <a:t>Catabolic</a:t>
            </a:r>
            <a:r>
              <a:rPr lang="en-US" b="1" dirty="0"/>
              <a:t> reactions involving energy transactions, remodeling of cell structure, and digestion of macromolecules are also very active during cell growth. For example, digestion requires enzymes to break down substrates into smaller molecules so they can be used by the cell. </a:t>
            </a:r>
          </a:p>
          <a:p>
            <a:endParaRPr lang="en-US" b="1" dirty="0"/>
          </a:p>
          <a:p>
            <a:pPr>
              <a:buFont typeface="Wingdings" pitchFamily="2" charset="2"/>
              <a:buChar char="§"/>
            </a:pPr>
            <a:r>
              <a:rPr lang="en-US" b="1" dirty="0"/>
              <a:t>Because the breaking of bonds requires the input of water, digestion is often termed a</a:t>
            </a:r>
            <a:br>
              <a:rPr lang="en-US" b="1" dirty="0"/>
            </a:br>
            <a:r>
              <a:rPr lang="en-US" b="1" i="1" dirty="0"/>
              <a:t>hydrolysis  reaction </a:t>
            </a:r>
            <a:r>
              <a:rPr lang="en-US" b="1" dirty="0"/>
              <a:t>(figure 2.7</a:t>
            </a:r>
            <a:r>
              <a:rPr lang="en-US" b="1" i="1" dirty="0"/>
              <a:t>b</a:t>
            </a:r>
            <a:r>
              <a:rPr lang="en-US" b="1" dirty="0"/>
              <a:t>). </a:t>
            </a:r>
            <a:br>
              <a:rPr lang="en-US" b="1" dirty="0"/>
            </a:br>
            <a:endParaRPr lang="en-US" b="1" dirty="0"/>
          </a:p>
        </p:txBody>
      </p:sp>
      <p:sp>
        <p:nvSpPr>
          <p:cNvPr id="3" name="Freeform 2">
            <a:extLst>
              <a:ext uri="{FF2B5EF4-FFF2-40B4-BE49-F238E27FC236}">
                <a16:creationId xmlns:a16="http://schemas.microsoft.com/office/drawing/2014/main" id="{5858BD8C-E476-4407-BF9A-D034A7E9C396}"/>
              </a:ext>
            </a:extLst>
          </p:cNvPr>
          <p:cNvSpPr/>
          <p:nvPr/>
        </p:nvSpPr>
        <p:spPr>
          <a:xfrm>
            <a:off x="8077200" y="19050"/>
            <a:ext cx="1005282" cy="1199247"/>
          </a:xfrm>
          <a:custGeom>
            <a:avLst/>
            <a:gdLst/>
            <a:ahLst/>
            <a:cxnLst/>
            <a:rect l="l" t="t" r="r" b="b"/>
            <a:pathLst>
              <a:path w="2010563" h="2398493">
                <a:moveTo>
                  <a:pt x="0" y="0"/>
                </a:moveTo>
                <a:lnTo>
                  <a:pt x="2010562" y="0"/>
                </a:lnTo>
                <a:lnTo>
                  <a:pt x="2010562" y="2398494"/>
                </a:lnTo>
                <a:lnTo>
                  <a:pt x="0" y="2398494"/>
                </a:lnTo>
                <a:lnTo>
                  <a:pt x="0" y="0"/>
                </a:lnTo>
                <a:close/>
              </a:path>
            </a:pathLst>
          </a:custGeom>
          <a:blipFill>
            <a:blip r:embed="rId2"/>
            <a:stretch>
              <a:fillRect/>
            </a:stretch>
          </a:blipFill>
        </p:spPr>
        <p:txBody>
          <a:bodyPr/>
          <a:lstStyle/>
          <a:p>
            <a:endParaRPr lang="en-US" sz="9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1039</Words>
  <Application>Microsoft Office PowerPoint</Application>
  <PresentationFormat>On-screen Show (4:3)</PresentationFormat>
  <Paragraphs>98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Anton</vt:lpstr>
      <vt:lpstr>Arial</vt:lpstr>
      <vt:lpstr>Calibri</vt:lpstr>
      <vt:lpstr>TT Chocolates</vt:lpstr>
      <vt:lpstr>TT Chocolates Bold</vt:lpstr>
      <vt:lpstr>TT Chocolates Ultra-Bold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Saad</dc:creator>
  <cp:lastModifiedBy>saadmahdi saadmahdi</cp:lastModifiedBy>
  <cp:revision>4</cp:revision>
  <dcterms:created xsi:type="dcterms:W3CDTF">2006-08-16T00:00:00Z</dcterms:created>
  <dcterms:modified xsi:type="dcterms:W3CDTF">2024-03-20T14:43:21Z</dcterms:modified>
</cp:coreProperties>
</file>